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318" r:id="rId2"/>
    <p:sldId id="447" r:id="rId3"/>
    <p:sldId id="366" r:id="rId4"/>
    <p:sldId id="470" r:id="rId5"/>
    <p:sldId id="448" r:id="rId6"/>
    <p:sldId id="621" r:id="rId7"/>
    <p:sldId id="698" r:id="rId8"/>
    <p:sldId id="680" r:id="rId9"/>
    <p:sldId id="681" r:id="rId10"/>
    <p:sldId id="682" r:id="rId11"/>
    <p:sldId id="683" r:id="rId12"/>
    <p:sldId id="684" r:id="rId13"/>
    <p:sldId id="685" r:id="rId14"/>
    <p:sldId id="686" r:id="rId15"/>
    <p:sldId id="687" r:id="rId16"/>
    <p:sldId id="688" r:id="rId17"/>
    <p:sldId id="701" r:id="rId18"/>
    <p:sldId id="690" r:id="rId19"/>
    <p:sldId id="691" r:id="rId20"/>
    <p:sldId id="692" r:id="rId21"/>
    <p:sldId id="693" r:id="rId22"/>
    <p:sldId id="694" r:id="rId23"/>
    <p:sldId id="699" r:id="rId24"/>
    <p:sldId id="589" r:id="rId25"/>
    <p:sldId id="625" r:id="rId26"/>
    <p:sldId id="702" r:id="rId27"/>
    <p:sldId id="626" r:id="rId28"/>
    <p:sldId id="729" r:id="rId29"/>
    <p:sldId id="644" r:id="rId30"/>
    <p:sldId id="730" r:id="rId31"/>
    <p:sldId id="645" r:id="rId32"/>
    <p:sldId id="646" r:id="rId33"/>
    <p:sldId id="732" r:id="rId34"/>
    <p:sldId id="695" r:id="rId35"/>
    <p:sldId id="696" r:id="rId36"/>
    <p:sldId id="647" r:id="rId37"/>
    <p:sldId id="648" r:id="rId38"/>
    <p:sldId id="649" r:id="rId39"/>
    <p:sldId id="650" r:id="rId40"/>
    <p:sldId id="700" r:id="rId41"/>
    <p:sldId id="703" r:id="rId42"/>
    <p:sldId id="651" r:id="rId43"/>
    <p:sldId id="652" r:id="rId44"/>
    <p:sldId id="653" r:id="rId45"/>
    <p:sldId id="705" r:id="rId46"/>
    <p:sldId id="656" r:id="rId47"/>
    <p:sldId id="657" r:id="rId48"/>
    <p:sldId id="658" r:id="rId49"/>
    <p:sldId id="659" r:id="rId50"/>
    <p:sldId id="660" r:id="rId51"/>
    <p:sldId id="661" r:id="rId52"/>
    <p:sldId id="662" r:id="rId53"/>
    <p:sldId id="720" r:id="rId54"/>
    <p:sldId id="706" r:id="rId55"/>
    <p:sldId id="707" r:id="rId56"/>
    <p:sldId id="721" r:id="rId57"/>
    <p:sldId id="723" r:id="rId58"/>
    <p:sldId id="724" r:id="rId59"/>
    <p:sldId id="725" r:id="rId60"/>
    <p:sldId id="709" r:id="rId61"/>
    <p:sldId id="710" r:id="rId62"/>
    <p:sldId id="711" r:id="rId63"/>
    <p:sldId id="712" r:id="rId64"/>
    <p:sldId id="713" r:id="rId65"/>
    <p:sldId id="714" r:id="rId66"/>
    <p:sldId id="726" r:id="rId67"/>
    <p:sldId id="727" r:id="rId68"/>
    <p:sldId id="715" r:id="rId69"/>
    <p:sldId id="716" r:id="rId70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owei" initials="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70CEB"/>
    <a:srgbClr val="7F0A07"/>
    <a:srgbClr val="742012"/>
    <a:srgbClr val="920B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11" d="100"/>
          <a:sy n="111" d="100"/>
        </p:scale>
        <p:origin x="662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13AC528-B7CF-43DF-A226-2F88EEC30678}" type="datetimeFigureOut">
              <a:rPr lang="zh-CN" altLang="en-US"/>
              <a:pPr>
                <a:defRPr/>
              </a:pPr>
              <a:t>2020/10/26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dirty="0" smtClean="0"/>
              <a:t>单击此处编辑母版文本样式</a:t>
            </a:r>
          </a:p>
          <a:p>
            <a:pPr lvl="1"/>
            <a:r>
              <a:rPr lang="zh-CN" altLang="en-US" noProof="0" dirty="0" smtClean="0"/>
              <a:t>第二级</a:t>
            </a:r>
          </a:p>
          <a:p>
            <a:pPr lvl="2"/>
            <a:r>
              <a:rPr lang="zh-CN" altLang="en-US" noProof="0" dirty="0" smtClean="0"/>
              <a:t>第三级</a:t>
            </a:r>
          </a:p>
          <a:p>
            <a:pPr lvl="3"/>
            <a:r>
              <a:rPr lang="zh-CN" altLang="en-US" noProof="0" dirty="0" smtClean="0"/>
              <a:t>第四级</a:t>
            </a:r>
          </a:p>
          <a:p>
            <a:pPr lvl="4"/>
            <a:r>
              <a:rPr lang="zh-CN" altLang="en-US" noProof="0" dirty="0" smtClean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4B595F2-53E1-4C39-8025-A8B80555654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D93A342-71DC-40AF-858B-4785864C94E0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1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15A024B-F00F-4E34-A2F5-2805A6570CE3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45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9311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15A024B-F00F-4E34-A2F5-2805A6570CE3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53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7272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15A024B-F00F-4E34-A2F5-2805A6570CE3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59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2825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15A024B-F00F-4E34-A2F5-2805A6570CE3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67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4776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CEF2A48D-F955-4F95-A81D-3DDAD0DAF1B7}" type="slidenum">
              <a:rPr lang="zh-CN" altLang="en-US" smtClean="0"/>
              <a:pPr>
                <a:spcBef>
                  <a:spcPct val="0"/>
                </a:spcBef>
              </a:pPr>
              <a:t>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77956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15A024B-F00F-4E34-A2F5-2805A6570CE3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3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15A024B-F00F-4E34-A2F5-2805A6570CE3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7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5531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15A024B-F00F-4E34-A2F5-2805A6570CE3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17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2103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15A024B-F00F-4E34-A2F5-2805A6570CE3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23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1469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15A024B-F00F-4E34-A2F5-2805A6570CE3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26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7823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为啥加前缀指针不会很花时间呢？ 因为要首先找父节点的前缀指针。如果一个节点加前缀指针走了很多层，那就说明它的父节点、祖父节点</a:t>
            </a:r>
            <a:r>
              <a:rPr lang="en-US" altLang="zh-CN" smtClean="0"/>
              <a:t>….</a:t>
            </a:r>
            <a:r>
              <a:rPr lang="zh-CN" altLang="en-US" smtClean="0"/>
              <a:t>的前缀指针都没几层。</a:t>
            </a:r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D69A2E5-42BB-4EEB-A9D7-54A9273956E0}" type="slidenum">
              <a:rPr lang="zh-CN" altLang="en-US">
                <a:latin typeface="Courier New" panose="02070309020205020404" pitchFamily="49" charset="0"/>
                <a:ea typeface="微软雅黑" panose="020B0503020204020204" pitchFamily="34" charset="-122"/>
              </a:rPr>
              <a:pPr/>
              <a:t>38</a:t>
            </a:fld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0607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15A024B-F00F-4E34-A2F5-2805A6570CE3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41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2485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hyz\桌面\3_0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Documents and Settings\hyz\桌面\3_02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23526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 rot="10800000" flipV="1">
            <a:off x="2928938" y="428625"/>
            <a:ext cx="6215062" cy="33338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5037138"/>
            <a:ext cx="9144000" cy="106362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7429500" y="5037138"/>
            <a:ext cx="1714500" cy="106362"/>
          </a:xfrm>
          <a:prstGeom prst="rect">
            <a:avLst/>
          </a:prstGeom>
          <a:solidFill>
            <a:srgbClr val="920B08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345E34-6262-41B0-B8FE-0A23B067EBDA}" type="datetime1">
              <a:rPr lang="zh-CN" altLang="en-US"/>
              <a:pPr>
                <a:defRPr/>
              </a:pPr>
              <a:t>2020/10/26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891688-7EDE-474B-83FB-6BC3A399DD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868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986C65-51E4-46E2-9D48-81ABCA3A218B}" type="datetime1">
              <a:rPr lang="zh-CN" altLang="en-US"/>
              <a:pPr>
                <a:defRPr/>
              </a:pPr>
              <a:t>2020/10/26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EC5F85-5DC9-4803-9829-780FC6C88906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7052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7C6AD-80D4-472B-A8BC-59B978C63B5C}" type="datetime1">
              <a:rPr lang="zh-CN" altLang="en-US"/>
              <a:pPr>
                <a:defRPr/>
              </a:pPr>
              <a:t>2020/10/26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740ED6-676D-44C7-A3F5-B353F55AF603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1705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47BE59-6882-4626-8F5D-97225F940EB9}" type="datetime1">
              <a:rPr lang="zh-CN" altLang="en-US"/>
              <a:pPr>
                <a:defRPr/>
              </a:pPr>
              <a:t>2020/10/26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39CD57-866E-484B-ABC5-8426F65BE10E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9169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hyz\桌面\3_0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 rot="10800000" flipV="1">
            <a:off x="0" y="1588"/>
            <a:ext cx="9144000" cy="58737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 rot="10800000" flipV="1">
            <a:off x="1357313" y="0"/>
            <a:ext cx="7786687" cy="53975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5037138"/>
            <a:ext cx="9144000" cy="106362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87357"/>
            <a:ext cx="8358246" cy="795354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5131"/>
            <a:ext cx="8229600" cy="346949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60328-749C-4FCA-A76B-5ECE191FF8DF}" type="datetime1">
              <a:rPr lang="zh-CN" altLang="en-US"/>
              <a:pPr>
                <a:defRPr/>
              </a:pPr>
              <a:t>2020/10/26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9F233B-3EC7-40CD-9FAD-6E5F081E9C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24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hyz\桌面\3_0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 rot="10800000" flipV="1">
            <a:off x="0" y="1588"/>
            <a:ext cx="9144000" cy="58737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 rot="10800000" flipV="1">
            <a:off x="1357313" y="0"/>
            <a:ext cx="7786687" cy="53975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5037138"/>
            <a:ext cx="9144000" cy="106362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5235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58B8C-08E9-433A-8E3B-F8766796DCF3}" type="datetime1">
              <a:rPr lang="zh-CN" altLang="en-US"/>
              <a:pPr>
                <a:defRPr/>
              </a:pPr>
              <a:t>2020/10/26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F6C76-E6C3-4EFB-B628-08831D726942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606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6F30D-6B43-4479-9E1F-8F049AA6DECC}" type="datetime1">
              <a:rPr lang="zh-CN" altLang="en-US"/>
              <a:pPr>
                <a:defRPr/>
              </a:pPr>
              <a:t>2020/10/26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6EC53C-99B3-4290-AB99-0041D1158A83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7205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ACE323-B335-4C85-9349-1A9B289BFD06}" type="datetime1">
              <a:rPr lang="zh-CN" altLang="en-US"/>
              <a:pPr>
                <a:defRPr/>
              </a:pPr>
              <a:t>2020/10/26</a:t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100BF3-21BA-45DC-BD77-DC99088B45C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9130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55C216-A742-4158-ACFE-AA393DB29424}" type="datetime1">
              <a:rPr lang="zh-CN" altLang="en-US"/>
              <a:pPr>
                <a:defRPr/>
              </a:pPr>
              <a:t>2020/10/26</a:t>
            </a:fld>
            <a:endParaRPr lang="zh-CN" altLang="en-US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949A6-9537-40D1-B606-375BCCD61400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0795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4D8D6-C7D1-480E-86E7-07B61ADFEF22}" type="datetime1">
              <a:rPr lang="zh-CN" altLang="en-US"/>
              <a:pPr>
                <a:defRPr/>
              </a:pPr>
              <a:t>2020/10/26</a:t>
            </a:fld>
            <a:endParaRPr lang="zh-CN" altLang="en-US" dirty="0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06716C-E9BB-4744-B591-AEACE7D8CA56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9600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3CE244-4ED5-4F7D-AD0A-E4CD1A0BD8E5}" type="datetime1">
              <a:rPr lang="zh-CN" altLang="en-US"/>
              <a:pPr>
                <a:defRPr/>
              </a:pPr>
              <a:t>2020/10/26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C432CF-9BA3-4227-B808-35F44726D828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448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4295769-D2E8-4813-8576-326CBBE24878}" type="datetime1">
              <a:rPr lang="zh-CN" altLang="en-US"/>
              <a:pPr>
                <a:defRPr/>
              </a:pPr>
              <a:t>2020/10/26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A3815B70-FEFA-4A38-9A5A-C8F538E57EBD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  <p:sldLayoutId id="21474840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Courier New" panose="02070309020205020404" pitchFamily="49" charset="0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acm.pku.edu.cn/JudgeOnline/problem?id=2778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ctrTitle"/>
          </p:nvPr>
        </p:nvSpPr>
        <p:spPr>
          <a:xfrm>
            <a:off x="1691680" y="1390734"/>
            <a:ext cx="5472956" cy="1103312"/>
          </a:xfrm>
        </p:spPr>
        <p:txBody>
          <a:bodyPr/>
          <a:lstStyle/>
          <a:p>
            <a:pPr eaLnBrk="1" hangingPunct="1"/>
            <a:r>
              <a:rPr lang="zh-CN" altLang="en-US" sz="3800" dirty="0" smtClean="0"/>
              <a:t>数据结构和算法实习</a:t>
            </a:r>
            <a:endParaRPr lang="zh-CN" altLang="en-US" sz="2400" dirty="0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257550" y="2619375"/>
            <a:ext cx="2484438" cy="503238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郭 炜</a:t>
            </a:r>
            <a:endParaRPr lang="zh-CN" altLang="en-US" sz="2000" dirty="0">
              <a:latin typeface="微软雅黑" panose="020B0503020204020204" pitchFamily="34" charset="-122"/>
            </a:endParaRPr>
          </a:p>
        </p:txBody>
      </p:sp>
      <p:sp>
        <p:nvSpPr>
          <p:cNvPr id="5124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236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5125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6F5D9EE-20FC-4FB5-9675-1EB0D3F7FEB6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zh-CN" sz="1200" smtClean="0">
              <a:solidFill>
                <a:srgbClr val="898989"/>
              </a:solidFill>
            </a:endParaRPr>
          </a:p>
        </p:txBody>
      </p:sp>
      <p:sp>
        <p:nvSpPr>
          <p:cNvPr id="5126" name="TextBox 10"/>
          <p:cNvSpPr txBox="1">
            <a:spLocks noChangeArrowheads="1"/>
          </p:cNvSpPr>
          <p:nvPr/>
        </p:nvSpPr>
        <p:spPr bwMode="auto">
          <a:xfrm>
            <a:off x="1130300" y="3282950"/>
            <a:ext cx="6738938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1800" dirty="0" smtClean="0">
              <a:latin typeface="Courier New" panose="02070309020205020404" pitchFamily="49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学会程序和算法，走遍天下都不怕</a:t>
            </a:r>
            <a:r>
              <a:rPr lang="en-US" altLang="zh-CN" sz="1800" b="1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!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1600" dirty="0" smtClean="0">
              <a:latin typeface="微软雅黑" panose="020B0503020204020204" pitchFamily="34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 smtClean="0">
                <a:latin typeface="微软雅黑" panose="020B0503020204020204" pitchFamily="34" charset="-122"/>
              </a:rPr>
              <a:t>讲义照片均为郭炜拍摄</a:t>
            </a:r>
            <a:endParaRPr lang="zh-CN" altLang="en-US" sz="1600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KMP</a:t>
            </a:r>
            <a:r>
              <a:rPr lang="zh-CN" altLang="en-US" smtClean="0"/>
              <a:t>算法</a:t>
            </a:r>
            <a:endParaRPr lang="en-US" altLang="zh-CN" dirty="0"/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467544" y="791870"/>
            <a:ext cx="62865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若发生了下述情况：</a:t>
            </a:r>
            <a:endParaRPr lang="en-US" altLang="zh-CN" sz="21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5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25604" name="矩形 4"/>
          <p:cNvSpPr>
            <a:spLocks noChangeArrowheads="1"/>
          </p:cNvSpPr>
          <p:nvPr/>
        </p:nvSpPr>
        <p:spPr bwMode="auto">
          <a:xfrm>
            <a:off x="467544" y="1438201"/>
            <a:ext cx="8305144" cy="346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母串：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  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latin typeface="+mj-lt"/>
                <a:ea typeface="微软雅黑" panose="020B0503020204020204" pitchFamily="34" charset="-122"/>
              </a:rPr>
              <a:t>1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latin typeface="+mj-lt"/>
                <a:ea typeface="微软雅黑" panose="020B0503020204020204" pitchFamily="34" charset="-122"/>
              </a:rPr>
              <a:t>2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latin typeface="+mj-lt"/>
                <a:ea typeface="微软雅黑" panose="020B0503020204020204" pitchFamily="34" charset="-122"/>
              </a:rPr>
              <a:t>3</a:t>
            </a:r>
            <a:r>
              <a:rPr lang="en-US" altLang="zh-CN" sz="24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4</a:t>
            </a:r>
            <a:r>
              <a:rPr lang="en-US" altLang="zh-CN" sz="24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5</a:t>
            </a:r>
            <a:r>
              <a:rPr lang="en-US" altLang="zh-CN" sz="24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….a</a:t>
            </a:r>
            <a:r>
              <a:rPr lang="en-US" altLang="zh-CN" sz="2400" baseline="-250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n-1</a:t>
            </a:r>
            <a:r>
              <a:rPr lang="en-US" altLang="zh-CN" sz="2400" dirty="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n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子串：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             </a:t>
            </a:r>
            <a:r>
              <a:rPr lang="en-US" altLang="zh-CN" sz="24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b</a:t>
            </a:r>
            <a:r>
              <a:rPr lang="en-US" altLang="zh-CN" sz="2400" baseline="-250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1</a:t>
            </a:r>
            <a:r>
              <a:rPr lang="en-US" altLang="zh-CN" sz="24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b</a:t>
            </a:r>
            <a:r>
              <a:rPr lang="en-US" altLang="zh-CN" sz="2400" baseline="-250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2 </a:t>
            </a:r>
            <a:r>
              <a:rPr lang="en-US" altLang="zh-CN" sz="24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…b</a:t>
            </a:r>
            <a:r>
              <a:rPr lang="en-US" altLang="zh-CN" sz="2400" baseline="-250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i-1 </a:t>
            </a:r>
            <a:r>
              <a:rPr lang="en-US" altLang="zh-CN" sz="2400" dirty="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b</a:t>
            </a:r>
            <a:r>
              <a:rPr lang="en-US" altLang="zh-CN" sz="2400" baseline="-25000" dirty="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….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b</a:t>
            </a:r>
            <a:r>
              <a:rPr lang="en-US" altLang="zh-CN" sz="2400" baseline="-25000" dirty="0" err="1">
                <a:latin typeface="+mj-lt"/>
                <a:ea typeface="微软雅黑" panose="020B0503020204020204" pitchFamily="34" charset="-122"/>
              </a:rPr>
              <a:t>n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4</a:t>
            </a:r>
            <a:r>
              <a:rPr lang="en-US" altLang="zh-CN" sz="24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5</a:t>
            </a:r>
            <a:r>
              <a:rPr lang="en-US" altLang="zh-CN" sz="24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….a</a:t>
            </a:r>
            <a:r>
              <a:rPr lang="en-US" altLang="zh-CN" sz="24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n-1</a:t>
            </a:r>
            <a:r>
              <a:rPr lang="en-US" altLang="zh-CN" sz="24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n 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b</a:t>
            </a:r>
            <a:r>
              <a:rPr lang="en-US" altLang="zh-CN" sz="24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r>
              <a:rPr lang="en-US" altLang="zh-CN" sz="24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r>
              <a:rPr lang="en-US" altLang="zh-CN" sz="24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2 </a:t>
            </a:r>
            <a:r>
              <a:rPr lang="en-US" altLang="zh-CN" sz="24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…b</a:t>
            </a:r>
            <a:r>
              <a:rPr lang="en-US" altLang="zh-CN" sz="24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i-1 </a:t>
            </a:r>
            <a:r>
              <a:rPr lang="en-US" altLang="zh-CN" sz="24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r>
              <a:rPr lang="en-US" altLang="zh-CN" sz="24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匹配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1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则 </a:t>
            </a:r>
            <a:r>
              <a:rPr lang="en-US" altLang="zh-CN" sz="21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r>
              <a:rPr lang="en-US" altLang="zh-CN" sz="21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r>
              <a:rPr lang="en-US" altLang="zh-CN" sz="21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r>
              <a:rPr lang="en-US" altLang="zh-CN" sz="21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2 </a:t>
            </a:r>
            <a:r>
              <a:rPr lang="en-US" altLang="zh-CN" sz="21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…b</a:t>
            </a:r>
            <a:r>
              <a:rPr lang="en-US" altLang="zh-CN" sz="21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i-1 </a:t>
            </a: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是</a:t>
            </a:r>
            <a:r>
              <a:rPr lang="en-US" altLang="zh-CN" sz="21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21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r>
              <a:rPr lang="en-US" altLang="zh-CN" sz="21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21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2</a:t>
            </a:r>
            <a:r>
              <a:rPr lang="en-US" altLang="zh-CN" sz="21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21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3</a:t>
            </a:r>
            <a:r>
              <a:rPr lang="en-US" altLang="zh-CN" sz="21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21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4</a:t>
            </a:r>
            <a:r>
              <a:rPr lang="en-US" altLang="zh-CN" sz="21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21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5</a:t>
            </a:r>
            <a:r>
              <a:rPr lang="en-US" altLang="zh-CN" sz="21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….a</a:t>
            </a:r>
            <a:r>
              <a:rPr lang="en-US" altLang="zh-CN" sz="21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n-1</a:t>
            </a: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的后缀，也是</a:t>
            </a:r>
            <a:endParaRPr lang="en-US" altLang="zh-CN" sz="21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1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21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r>
              <a:rPr lang="en-US" altLang="zh-CN" sz="21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21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2</a:t>
            </a:r>
            <a:r>
              <a:rPr lang="en-US" altLang="zh-CN" sz="21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21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3</a:t>
            </a:r>
            <a:r>
              <a:rPr lang="en-US" altLang="zh-CN" sz="21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21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4</a:t>
            </a:r>
            <a:r>
              <a:rPr lang="en-US" altLang="zh-CN" sz="21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21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5</a:t>
            </a:r>
            <a:r>
              <a:rPr lang="en-US" altLang="zh-CN" sz="21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….a</a:t>
            </a:r>
            <a:r>
              <a:rPr lang="en-US" altLang="zh-CN" sz="21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n-1</a:t>
            </a: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的前缀</a:t>
            </a:r>
            <a:endParaRPr lang="en-US" altLang="zh-CN" sz="21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1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类似情况可能有多种，考察其中</a:t>
            </a:r>
            <a:r>
              <a:rPr lang="en-US" altLang="zh-CN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r>
              <a:rPr lang="en-US" altLang="zh-CN" sz="2100" baseline="-25000" dirty="0"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位置最靠左的</a:t>
            </a:r>
            <a:r>
              <a:rPr lang="en-US" altLang="zh-CN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则</a:t>
            </a:r>
            <a:r>
              <a:rPr lang="en-US" altLang="zh-CN" sz="21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r>
              <a:rPr lang="en-US" altLang="zh-CN" sz="21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r>
              <a:rPr lang="en-US" altLang="zh-CN" sz="21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r>
              <a:rPr lang="en-US" altLang="zh-CN" sz="21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2 </a:t>
            </a:r>
            <a:r>
              <a:rPr lang="en-US" altLang="zh-CN" sz="21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…b</a:t>
            </a:r>
            <a:r>
              <a:rPr lang="en-US" altLang="zh-CN" sz="21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i-1</a:t>
            </a: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就是所有既是</a:t>
            </a:r>
            <a:r>
              <a:rPr lang="en-US" altLang="zh-CN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2100" baseline="-25000" dirty="0"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r>
              <a:rPr lang="en-US" altLang="zh-CN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….a</a:t>
            </a:r>
            <a:r>
              <a:rPr lang="en-US" altLang="zh-CN" sz="2100" baseline="-25000" dirty="0">
                <a:latin typeface="Courier New" panose="02070309020205020404" pitchFamily="49" charset="0"/>
                <a:ea typeface="微软雅黑" panose="020B0503020204020204" pitchFamily="34" charset="-122"/>
              </a:rPr>
              <a:t>n-1</a:t>
            </a: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前缀又是</a:t>
            </a:r>
            <a:r>
              <a:rPr lang="en-US" altLang="zh-CN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2100" baseline="-25000" dirty="0"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r>
              <a:rPr lang="en-US" altLang="zh-CN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….a</a:t>
            </a:r>
            <a:r>
              <a:rPr lang="en-US" altLang="zh-CN" sz="2100" baseline="-25000" dirty="0">
                <a:latin typeface="Courier New" panose="02070309020205020404" pitchFamily="49" charset="0"/>
                <a:ea typeface="微软雅黑" panose="020B0503020204020204" pitchFamily="34" charset="-122"/>
              </a:rPr>
              <a:t>n-1</a:t>
            </a: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后缀的串中最长的</a:t>
            </a:r>
            <a:r>
              <a:rPr lang="en-US" altLang="zh-CN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(</a:t>
            </a: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不包括</a:t>
            </a:r>
            <a:r>
              <a:rPr lang="en-US" altLang="zh-CN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2100" baseline="-25000" dirty="0"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r>
              <a:rPr lang="en-US" altLang="zh-CN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….a</a:t>
            </a:r>
            <a:r>
              <a:rPr lang="en-US" altLang="zh-CN" sz="2100" baseline="-25000" dirty="0">
                <a:latin typeface="Courier New" panose="02070309020205020404" pitchFamily="49" charset="0"/>
                <a:ea typeface="微软雅黑" panose="020B0503020204020204" pitchFamily="34" charset="-122"/>
              </a:rPr>
              <a:t>n-1 </a:t>
            </a:r>
            <a:r>
              <a:rPr lang="en-US" altLang="zh-CN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) </a:t>
            </a:r>
            <a:r>
              <a:rPr lang="zh-CN" altLang="en-US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81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KMP</a:t>
            </a:r>
            <a:r>
              <a:rPr lang="zh-CN" altLang="en-US" dirty="0" smtClean="0"/>
              <a:t>算法</a:t>
            </a:r>
            <a:endParaRPr lang="en-US" altLang="zh-CN" dirty="0"/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520506" y="916665"/>
            <a:ext cx="62865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发生了下述情况时：</a:t>
            </a:r>
            <a:endParaRPr lang="en-US" altLang="zh-CN" sz="21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5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26628" name="矩形 4"/>
          <p:cNvSpPr>
            <a:spLocks noChangeArrowheads="1"/>
          </p:cNvSpPr>
          <p:nvPr/>
        </p:nvSpPr>
        <p:spPr bwMode="auto">
          <a:xfrm>
            <a:off x="524694" y="1459631"/>
            <a:ext cx="8367786" cy="383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母串：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  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latin typeface="+mj-lt"/>
                <a:ea typeface="微软雅黑" panose="020B0503020204020204" pitchFamily="34" charset="-122"/>
              </a:rPr>
              <a:t>1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latin typeface="+mj-lt"/>
                <a:ea typeface="微软雅黑" panose="020B0503020204020204" pitchFamily="34" charset="-122"/>
              </a:rPr>
              <a:t>2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latin typeface="+mj-lt"/>
                <a:ea typeface="微软雅黑" panose="020B0503020204020204" pitchFamily="34" charset="-122"/>
              </a:rPr>
              <a:t>3</a:t>
            </a:r>
            <a:r>
              <a:rPr lang="en-US" altLang="zh-CN" sz="24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4</a:t>
            </a:r>
            <a:r>
              <a:rPr lang="en-US" altLang="zh-CN" sz="24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5</a:t>
            </a:r>
            <a:r>
              <a:rPr lang="en-US" altLang="zh-CN" sz="24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….a</a:t>
            </a:r>
            <a:r>
              <a:rPr lang="en-US" altLang="zh-CN" sz="2400" baseline="-250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n-1</a:t>
            </a:r>
            <a:r>
              <a:rPr lang="en-US" altLang="zh-CN" sz="2400" dirty="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n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子串：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             </a:t>
            </a:r>
            <a:r>
              <a:rPr lang="en-US" altLang="zh-CN" sz="24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b</a:t>
            </a:r>
            <a:r>
              <a:rPr lang="en-US" altLang="zh-CN" sz="2400" baseline="-250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1</a:t>
            </a:r>
            <a:r>
              <a:rPr lang="en-US" altLang="zh-CN" sz="24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b</a:t>
            </a:r>
            <a:r>
              <a:rPr lang="en-US" altLang="zh-CN" sz="2400" baseline="-250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2 </a:t>
            </a:r>
            <a:r>
              <a:rPr lang="en-US" altLang="zh-CN" sz="24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…b</a:t>
            </a:r>
            <a:r>
              <a:rPr lang="en-US" altLang="zh-CN" sz="2400" baseline="-250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i-1 </a:t>
            </a:r>
            <a:r>
              <a:rPr lang="en-US" altLang="zh-CN" sz="2400" dirty="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b</a:t>
            </a:r>
            <a:r>
              <a:rPr lang="en-US" altLang="zh-CN" sz="2400" baseline="-25000" dirty="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….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b</a:t>
            </a:r>
            <a:r>
              <a:rPr lang="en-US" altLang="zh-CN" sz="2400" baseline="-25000" dirty="0" err="1">
                <a:latin typeface="+mj-lt"/>
                <a:ea typeface="微软雅黑" panose="020B0503020204020204" pitchFamily="34" charset="-122"/>
              </a:rPr>
              <a:t>n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4</a:t>
            </a:r>
            <a:r>
              <a:rPr lang="en-US" altLang="zh-CN" sz="24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5</a:t>
            </a:r>
            <a:r>
              <a:rPr lang="en-US" altLang="zh-CN" sz="24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….a</a:t>
            </a:r>
            <a:r>
              <a:rPr lang="en-US" altLang="zh-CN" sz="24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n-1</a:t>
            </a:r>
            <a:r>
              <a:rPr lang="en-US" altLang="zh-CN" sz="24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n 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b</a:t>
            </a:r>
            <a:r>
              <a:rPr lang="en-US" altLang="zh-CN" sz="24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r>
              <a:rPr lang="en-US" altLang="zh-CN" sz="24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r>
              <a:rPr lang="en-US" altLang="zh-CN" sz="24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2 </a:t>
            </a:r>
            <a:r>
              <a:rPr lang="en-US" altLang="zh-CN" sz="24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…b</a:t>
            </a:r>
            <a:r>
              <a:rPr lang="en-US" altLang="zh-CN" sz="24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i-1 </a:t>
            </a:r>
            <a:r>
              <a:rPr lang="en-US" altLang="zh-CN" sz="24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r>
              <a:rPr lang="en-US" altLang="zh-CN" sz="24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匹配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1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接下来要比较的就是</a:t>
            </a:r>
            <a:r>
              <a:rPr lang="en-US" altLang="zh-CN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2100" baseline="-25000" dirty="0">
                <a:latin typeface="Courier New" panose="02070309020205020404" pitchFamily="49" charset="0"/>
                <a:ea typeface="微软雅黑" panose="020B0503020204020204" pitchFamily="34" charset="-122"/>
              </a:rPr>
              <a:t>n</a:t>
            </a: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和</a:t>
            </a:r>
            <a:r>
              <a:rPr lang="en-US" altLang="zh-CN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r>
              <a:rPr lang="en-US" altLang="zh-CN" sz="2100" baseline="-25000" dirty="0"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那么，不如当初母串指针不要回溯，直接比较</a:t>
            </a:r>
            <a:r>
              <a:rPr lang="en-US" altLang="zh-CN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2100" baseline="-25000" dirty="0">
                <a:latin typeface="Courier New" panose="02070309020205020404" pitchFamily="49" charset="0"/>
                <a:ea typeface="微软雅黑" panose="020B0503020204020204" pitchFamily="34" charset="-122"/>
              </a:rPr>
              <a:t>n</a:t>
            </a: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和</a:t>
            </a:r>
            <a:r>
              <a:rPr lang="en-US" altLang="zh-CN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r>
              <a:rPr lang="en-US" altLang="zh-CN" sz="2100" baseline="-25000" dirty="0"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-----</a:t>
            </a: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前提是：</a:t>
            </a:r>
            <a:endParaRPr lang="en-US" altLang="zh-CN" sz="21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1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找到了一个既是</a:t>
            </a:r>
            <a:r>
              <a:rPr lang="en-US" altLang="zh-CN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2100" baseline="-25000" dirty="0"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r>
              <a:rPr lang="en-US" altLang="zh-CN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….a</a:t>
            </a:r>
            <a:r>
              <a:rPr lang="en-US" altLang="zh-CN" sz="2100" baseline="-25000" dirty="0">
                <a:latin typeface="Courier New" panose="02070309020205020404" pitchFamily="49" charset="0"/>
                <a:ea typeface="微软雅黑" panose="020B0503020204020204" pitchFamily="34" charset="-122"/>
              </a:rPr>
              <a:t>n-1</a:t>
            </a: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前缀又是</a:t>
            </a:r>
            <a:r>
              <a:rPr lang="en-US" altLang="zh-CN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2100" baseline="-25000" dirty="0"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r>
              <a:rPr lang="en-US" altLang="zh-CN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….a</a:t>
            </a:r>
            <a:r>
              <a:rPr lang="en-US" altLang="zh-CN" sz="2100" baseline="-25000" dirty="0">
                <a:latin typeface="Courier New" panose="02070309020205020404" pitchFamily="49" charset="0"/>
                <a:ea typeface="微软雅黑" panose="020B0503020204020204" pitchFamily="34" charset="-122"/>
              </a:rPr>
              <a:t>n-1</a:t>
            </a: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后缀的最长的</a:t>
            </a:r>
            <a:r>
              <a:rPr lang="zh-CN" altLang="en-US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串</a:t>
            </a:r>
            <a:endParaRPr lang="en-US" altLang="zh-CN" sz="2100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100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r>
              <a:rPr lang="en-US" altLang="zh-CN" sz="2100" baseline="-25000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r>
              <a:rPr lang="en-US" altLang="zh-CN" sz="2100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r>
              <a:rPr lang="en-US" altLang="zh-CN" sz="2100" baseline="-25000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2 </a:t>
            </a:r>
            <a:r>
              <a:rPr lang="en-US" altLang="zh-CN" sz="21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…b</a:t>
            </a:r>
            <a:r>
              <a:rPr lang="en-US" altLang="zh-CN" sz="2100" baseline="-25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i-1</a:t>
            </a:r>
            <a:r>
              <a:rPr lang="en-US" altLang="zh-CN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。</a:t>
            </a:r>
            <a:endParaRPr lang="en-US" altLang="zh-CN" sz="21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endParaRPr lang="en-US" altLang="zh-CN" sz="21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106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KMP</a:t>
            </a:r>
            <a:r>
              <a:rPr lang="zh-CN" altLang="en-US" smtClean="0"/>
              <a:t>算法</a:t>
            </a:r>
            <a:endParaRPr lang="en-US" altLang="zh-CN" dirty="0"/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1485900" y="971550"/>
            <a:ext cx="6286500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KMP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算法是如何避免母串指针回溯的？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5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27652" name="矩形 4"/>
          <p:cNvSpPr>
            <a:spLocks noChangeArrowheads="1"/>
          </p:cNvSpPr>
          <p:nvPr/>
        </p:nvSpPr>
        <p:spPr bwMode="auto">
          <a:xfrm>
            <a:off x="1485900" y="2514600"/>
            <a:ext cx="44577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母串：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acabaca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k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g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……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子串：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acabaca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e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f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</a:t>
            </a:r>
          </a:p>
        </p:txBody>
      </p:sp>
      <p:cxnSp>
        <p:nvCxnSpPr>
          <p:cNvPr id="6" name="直接箭头连接符 5"/>
          <p:cNvCxnSpPr/>
          <p:nvPr/>
        </p:nvCxnSpPr>
        <p:spPr>
          <a:xfrm rot="5400000">
            <a:off x="3679626" y="2371130"/>
            <a:ext cx="39886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71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KMP</a:t>
            </a:r>
            <a:r>
              <a:rPr lang="zh-CN" altLang="en-US" smtClean="0"/>
              <a:t>算法</a:t>
            </a:r>
            <a:endParaRPr lang="en-US" altLang="zh-CN" dirty="0"/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1485900" y="971550"/>
            <a:ext cx="6286500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KMP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算法是如何避免母串指针回溯的？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5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28676" name="矩形 4"/>
          <p:cNvSpPr>
            <a:spLocks noChangeArrowheads="1"/>
          </p:cNvSpPr>
          <p:nvPr/>
        </p:nvSpPr>
        <p:spPr bwMode="auto">
          <a:xfrm>
            <a:off x="1485900" y="2514600"/>
            <a:ext cx="733457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母串：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acabaca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k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g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……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子串：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        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aca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b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acaef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</a:t>
            </a:r>
          </a:p>
        </p:txBody>
      </p:sp>
      <p:cxnSp>
        <p:nvCxnSpPr>
          <p:cNvPr id="6" name="直接箭头连接符 5"/>
          <p:cNvCxnSpPr/>
          <p:nvPr/>
        </p:nvCxnSpPr>
        <p:spPr>
          <a:xfrm rot="5400000">
            <a:off x="3679626" y="2371130"/>
            <a:ext cx="39886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7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KMP</a:t>
            </a:r>
            <a:r>
              <a:rPr lang="zh-CN" altLang="en-US" smtClean="0"/>
              <a:t>算法</a:t>
            </a:r>
            <a:endParaRPr lang="en-US" altLang="zh-CN" dirty="0"/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1485900" y="971550"/>
            <a:ext cx="6286500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KMP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算法是如何避免母串指针回溯的？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5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29700" name="矩形 4"/>
          <p:cNvSpPr>
            <a:spLocks noChangeArrowheads="1"/>
          </p:cNvSpPr>
          <p:nvPr/>
        </p:nvSpPr>
        <p:spPr bwMode="auto">
          <a:xfrm>
            <a:off x="1485900" y="2514600"/>
            <a:ext cx="704654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母串：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acabaca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k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g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……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子串：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            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c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abacaef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</a:t>
            </a:r>
          </a:p>
        </p:txBody>
      </p:sp>
      <p:cxnSp>
        <p:nvCxnSpPr>
          <p:cNvPr id="6" name="直接箭头连接符 5"/>
          <p:cNvCxnSpPr/>
          <p:nvPr/>
        </p:nvCxnSpPr>
        <p:spPr>
          <a:xfrm rot="5400000">
            <a:off x="3679626" y="2371130"/>
            <a:ext cx="39886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54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KMP</a:t>
            </a:r>
            <a:r>
              <a:rPr lang="zh-CN" altLang="en-US" smtClean="0"/>
              <a:t>算法</a:t>
            </a:r>
            <a:endParaRPr lang="en-US" altLang="zh-CN" dirty="0"/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1485900" y="971550"/>
            <a:ext cx="6286500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KMP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算法是如何避免母串指针回溯的？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5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0724" name="矩形 4"/>
          <p:cNvSpPr>
            <a:spLocks noChangeArrowheads="1"/>
          </p:cNvSpPr>
          <p:nvPr/>
        </p:nvSpPr>
        <p:spPr bwMode="auto">
          <a:xfrm>
            <a:off x="1485900" y="2514600"/>
            <a:ext cx="76226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母串：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acabaca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k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g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……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子串：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               </a:t>
            </a:r>
            <a:r>
              <a:rPr lang="zh-CN" altLang="en-US" sz="2400" dirty="0" smtClean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400" dirty="0" err="1" smtClean="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dirty="0" err="1" smtClean="0">
                <a:latin typeface="+mj-lt"/>
                <a:ea typeface="微软雅黑" panose="020B0503020204020204" pitchFamily="34" charset="-122"/>
              </a:rPr>
              <a:t>cabacaef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</a:t>
            </a:r>
          </a:p>
        </p:txBody>
      </p:sp>
      <p:cxnSp>
        <p:nvCxnSpPr>
          <p:cNvPr id="6" name="直接箭头连接符 5"/>
          <p:cNvCxnSpPr/>
          <p:nvPr/>
        </p:nvCxnSpPr>
        <p:spPr>
          <a:xfrm rot="5400000">
            <a:off x="3679626" y="2371130"/>
            <a:ext cx="39886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9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KMP</a:t>
            </a:r>
            <a:r>
              <a:rPr lang="zh-CN" altLang="en-US" smtClean="0"/>
              <a:t>算法</a:t>
            </a:r>
            <a:endParaRPr lang="en-US" altLang="zh-CN" dirty="0"/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1485900" y="971550"/>
            <a:ext cx="6286500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KMP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算法是如何避免母串指针回溯的？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5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1748" name="矩形 4"/>
          <p:cNvSpPr>
            <a:spLocks noChangeArrowheads="1"/>
          </p:cNvSpPr>
          <p:nvPr/>
        </p:nvSpPr>
        <p:spPr bwMode="auto">
          <a:xfrm>
            <a:off x="1485900" y="2514600"/>
            <a:ext cx="72295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母串：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aabcdaakg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……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子串：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                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acabacaef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</a:t>
            </a:r>
          </a:p>
        </p:txBody>
      </p:sp>
      <p:cxnSp>
        <p:nvCxnSpPr>
          <p:cNvPr id="6" name="直接箭头连接符 5"/>
          <p:cNvCxnSpPr/>
          <p:nvPr/>
        </p:nvCxnSpPr>
        <p:spPr>
          <a:xfrm rot="5400000">
            <a:off x="3801666" y="2370535"/>
            <a:ext cx="398860" cy="119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5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9220" name="文本框 2"/>
          <p:cNvSpPr txBox="1">
            <a:spLocks noChangeArrowheads="1"/>
          </p:cNvSpPr>
          <p:nvPr/>
        </p:nvSpPr>
        <p:spPr bwMode="auto">
          <a:xfrm>
            <a:off x="6330009" y="4630519"/>
            <a:ext cx="27238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latin typeface="微软雅黑" panose="020B0503020204020204" pitchFamily="34" charset="-122"/>
              </a:rPr>
              <a:t>美国黄石公园大棱镜温泉</a:t>
            </a:r>
            <a:endParaRPr lang="zh-CN" altLang="en-US" sz="1800" dirty="0">
              <a:latin typeface="微软雅黑" panose="020B0503020204020204" pitchFamily="34" charset="-122"/>
            </a:endParaRPr>
          </a:p>
        </p:txBody>
      </p:sp>
      <p:sp>
        <p:nvSpPr>
          <p:cNvPr id="9221" name="标题 1"/>
          <p:cNvSpPr txBox="1">
            <a:spLocks/>
          </p:cNvSpPr>
          <p:nvPr/>
        </p:nvSpPr>
        <p:spPr bwMode="auto">
          <a:xfrm>
            <a:off x="107950" y="2303463"/>
            <a:ext cx="27368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多模式串匹配</a:t>
            </a:r>
            <a:endParaRPr lang="zh-CN" altLang="en-US" sz="2400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834" y="444942"/>
            <a:ext cx="6255166" cy="414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5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多模式串匹配 </a:t>
            </a:r>
            <a:endParaRPr lang="en-US" altLang="zh-CN" dirty="0"/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1485900" y="971550"/>
            <a:ext cx="62865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如果有多个子串：</a:t>
            </a:r>
            <a:endParaRPr lang="zh-CN" altLang="en-US" sz="15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3796" name="矩形 4"/>
          <p:cNvSpPr>
            <a:spLocks noChangeArrowheads="1"/>
          </p:cNvSpPr>
          <p:nvPr/>
        </p:nvSpPr>
        <p:spPr bwMode="auto">
          <a:xfrm>
            <a:off x="1485900" y="2514601"/>
            <a:ext cx="6000750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母串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：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abcde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k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g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……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：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abcde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g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c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：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abcde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u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ae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：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cden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：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dek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：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sdecse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rot="5400000">
            <a:off x="3344466" y="2370535"/>
            <a:ext cx="398860" cy="119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628900" y="3714750"/>
            <a:ext cx="1428750" cy="119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4860032" y="2371130"/>
            <a:ext cx="419938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希望母串指针不回溯，要记住已经匹配了哪些子串的前缀</a:t>
            </a:r>
            <a:r>
              <a:rPr lang="zh-CN" altLang="en-US" sz="24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在一个子串的失配位置，还应该和别的子串进行比较，是有可能匹配上的。</a:t>
            </a:r>
            <a:endParaRPr lang="zh-CN" altLang="en-US" sz="15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265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1485900" y="971550"/>
            <a:ext cx="62865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如果有多个子串：</a:t>
            </a:r>
            <a:endParaRPr lang="zh-CN" altLang="en-US" sz="15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4820" name="矩形 4"/>
          <p:cNvSpPr>
            <a:spLocks noChangeArrowheads="1"/>
          </p:cNvSpPr>
          <p:nvPr/>
        </p:nvSpPr>
        <p:spPr bwMode="auto">
          <a:xfrm>
            <a:off x="1485900" y="2514600"/>
            <a:ext cx="600075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母串：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abcde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k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g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……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：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abcde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g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c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：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abcde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u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ae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  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cde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n</a:t>
            </a:r>
            <a:endParaRPr lang="en-US" altLang="zh-CN" sz="2400" dirty="0">
              <a:solidFill>
                <a:srgbClr val="FF0000"/>
              </a:solidFill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：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dek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：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sdecse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rot="5400000">
            <a:off x="3344466" y="2370535"/>
            <a:ext cx="398860" cy="119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628900" y="4057650"/>
            <a:ext cx="1428750" cy="119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4860032" y="2371130"/>
            <a:ext cx="419938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希望母串指针不回溯，要记住已经匹配了哪些子串的前缀</a:t>
            </a:r>
            <a:r>
              <a:rPr lang="zh-CN" altLang="en-US" sz="24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在一个子串的失配位置，还应该和别的子串进行比较，是有可能匹配上的。</a:t>
            </a:r>
            <a:endParaRPr lang="zh-CN" altLang="en-US" sz="15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多模式串匹配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070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ctrTitle"/>
          </p:nvPr>
        </p:nvSpPr>
        <p:spPr>
          <a:xfrm>
            <a:off x="2916238" y="1779588"/>
            <a:ext cx="3168650" cy="1103312"/>
          </a:xfrm>
        </p:spPr>
        <p:txBody>
          <a:bodyPr/>
          <a:lstStyle/>
          <a:p>
            <a:pPr eaLnBrk="1" hangingPunct="1"/>
            <a:r>
              <a:rPr lang="en-US" altLang="zh-CN" sz="4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Trie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</a:p>
        </p:txBody>
      </p:sp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236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9220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6D0AB2-A735-431F-B605-A4FDFE267378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26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1485900" y="971550"/>
            <a:ext cx="62865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如果有多个子串：</a:t>
            </a:r>
            <a:endParaRPr lang="zh-CN" altLang="en-US" sz="15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5844" name="矩形 4"/>
          <p:cNvSpPr>
            <a:spLocks noChangeArrowheads="1"/>
          </p:cNvSpPr>
          <p:nvPr/>
        </p:nvSpPr>
        <p:spPr bwMode="auto">
          <a:xfrm>
            <a:off x="1485900" y="2514600"/>
            <a:ext cx="600075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母串：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abcde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k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g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……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：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abcde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g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c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：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abcde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u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ae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  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cde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n</a:t>
            </a:r>
            <a:endParaRPr lang="en-US" altLang="zh-CN" sz="2400" dirty="0">
              <a:solidFill>
                <a:srgbClr val="FF0000"/>
              </a:solidFill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    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de</a:t>
            </a:r>
            <a:r>
              <a:rPr lang="en-US" altLang="zh-CN" sz="2400" dirty="0" err="1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k</a:t>
            </a:r>
            <a:endParaRPr lang="en-US" altLang="zh-CN" sz="2400" dirty="0">
              <a:solidFill>
                <a:srgbClr val="00B050"/>
              </a:solidFill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：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sdecse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rot="5400000">
            <a:off x="3344466" y="2370535"/>
            <a:ext cx="398860" cy="119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571750" y="4400550"/>
            <a:ext cx="1428750" cy="1191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4860032" y="2371130"/>
            <a:ext cx="419938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希望母串指针不回溯，要记住已经匹配了哪些子串的前缀</a:t>
            </a:r>
            <a:r>
              <a:rPr lang="zh-CN" altLang="en-US" sz="24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在一个子串的失配位置，还应该和别的子串进行比较，是有可能匹配上的。</a:t>
            </a:r>
            <a:endParaRPr lang="zh-CN" altLang="en-US" sz="15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09558" y="239757"/>
            <a:ext cx="8358246" cy="795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eaLnBrk="1" hangingPunct="1"/>
            <a:r>
              <a:rPr lang="zh-CN" altLang="en-US" sz="32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多模式串匹配 </a:t>
            </a:r>
            <a:endParaRPr lang="en-US" altLang="zh-CN" sz="32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471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1485900" y="971550"/>
            <a:ext cx="62865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如果有多个子串：</a:t>
            </a:r>
            <a:endParaRPr lang="zh-CN" altLang="en-US" sz="15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6868" name="矩形 4"/>
          <p:cNvSpPr>
            <a:spLocks noChangeArrowheads="1"/>
          </p:cNvSpPr>
          <p:nvPr/>
        </p:nvSpPr>
        <p:spPr bwMode="auto">
          <a:xfrm>
            <a:off x="1485900" y="2514600"/>
            <a:ext cx="60007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母串：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abcde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k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g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……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：          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bcdegc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：          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bcdeuae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：          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c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den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：          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s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decse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rot="5400000">
            <a:off x="3309342" y="2371130"/>
            <a:ext cx="39886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70" name="Text Box 3"/>
          <p:cNvSpPr txBox="1">
            <a:spLocks noChangeArrowheads="1"/>
          </p:cNvSpPr>
          <p:nvPr/>
        </p:nvSpPr>
        <p:spPr bwMode="auto">
          <a:xfrm>
            <a:off x="5364088" y="2283718"/>
            <a:ext cx="377991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如果都匹配不上，再从每个子串的开头开始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匹配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多模式串匹配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7930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1485900" y="971550"/>
            <a:ext cx="62865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如果有多个子串：</a:t>
            </a:r>
            <a:endParaRPr lang="zh-CN" altLang="en-US" sz="15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7892" name="矩形 4"/>
          <p:cNvSpPr>
            <a:spLocks noChangeArrowheads="1"/>
          </p:cNvSpPr>
          <p:nvPr/>
        </p:nvSpPr>
        <p:spPr bwMode="auto">
          <a:xfrm>
            <a:off x="1485900" y="2514600"/>
            <a:ext cx="60007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母串：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abcde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k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g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……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：          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abcdegc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：          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abcdeuae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：          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cden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：          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sdecse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rot="5400000">
            <a:off x="3486150" y="2370535"/>
            <a:ext cx="398860" cy="119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364088" y="2283718"/>
            <a:ext cx="377991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母串当前字符和所有字串的头一个字符都不匹配，则移动母串指针到下一个字符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多模式串匹配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256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9220" name="文本框 2"/>
          <p:cNvSpPr txBox="1">
            <a:spLocks noChangeArrowheads="1"/>
          </p:cNvSpPr>
          <p:nvPr/>
        </p:nvSpPr>
        <p:spPr bwMode="auto">
          <a:xfrm>
            <a:off x="6948264" y="4659982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latin typeface="微软雅黑" panose="020B0503020204020204" pitchFamily="34" charset="-122"/>
              </a:rPr>
              <a:t>黄石公园老忠实泉</a:t>
            </a:r>
            <a:endParaRPr lang="zh-CN" altLang="en-US" sz="1800" dirty="0">
              <a:latin typeface="微软雅黑" panose="020B0503020204020204" pitchFamily="34" charset="-122"/>
            </a:endParaRPr>
          </a:p>
        </p:txBody>
      </p:sp>
      <p:sp>
        <p:nvSpPr>
          <p:cNvPr id="9221" name="标题 1"/>
          <p:cNvSpPr txBox="1">
            <a:spLocks/>
          </p:cNvSpPr>
          <p:nvPr/>
        </p:nvSpPr>
        <p:spPr bwMode="auto">
          <a:xfrm>
            <a:off x="107950" y="2303463"/>
            <a:ext cx="27368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 err="1" smtClean="0">
                <a:solidFill>
                  <a:schemeClr val="tx2"/>
                </a:solidFill>
                <a:latin typeface="微软雅黑" panose="020B0503020204020204" pitchFamily="34" charset="-122"/>
              </a:rPr>
              <a:t>Trie</a:t>
            </a:r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树</a:t>
            </a:r>
            <a:endParaRPr lang="zh-CN" altLang="en-US" sz="2400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739" y="473898"/>
            <a:ext cx="6277522" cy="415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2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 idx="4294967295"/>
          </p:nvPr>
        </p:nvSpPr>
        <p:spPr>
          <a:xfrm>
            <a:off x="0" y="87313"/>
            <a:ext cx="8358188" cy="795337"/>
          </a:xfrm>
        </p:spPr>
        <p:txBody>
          <a:bodyPr/>
          <a:lstStyle/>
          <a:p>
            <a:pPr algn="l"/>
            <a:r>
              <a:rPr lang="en-US" altLang="zh-CN" sz="2800" dirty="0" err="1">
                <a:solidFill>
                  <a:schemeClr val="tx2"/>
                </a:solidFill>
              </a:rPr>
              <a:t>Trie</a:t>
            </a:r>
            <a:r>
              <a:rPr lang="zh-CN" altLang="en-US" sz="2800" dirty="0">
                <a:solidFill>
                  <a:schemeClr val="tx2"/>
                </a:solidFill>
              </a:rPr>
              <a:t>树</a:t>
            </a:r>
            <a:r>
              <a:rPr lang="en-US" altLang="zh-CN" sz="2800" dirty="0">
                <a:solidFill>
                  <a:schemeClr val="tx2"/>
                </a:solidFill>
              </a:rPr>
              <a:t>(</a:t>
            </a:r>
            <a:r>
              <a:rPr lang="zh-CN" altLang="en-US" sz="2800" dirty="0">
                <a:solidFill>
                  <a:schemeClr val="tx2"/>
                </a:solidFill>
              </a:rPr>
              <a:t>字典树，单词前缀树</a:t>
            </a:r>
            <a:r>
              <a:rPr lang="en-US" altLang="zh-CN" sz="2800" dirty="0">
                <a:solidFill>
                  <a:schemeClr val="tx2"/>
                </a:solidFill>
              </a:rPr>
              <a:t>)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pic>
        <p:nvPicPr>
          <p:cNvPr id="6" name="Picture 3" descr="⼸ᗝ⽀ᗝ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950773"/>
            <a:ext cx="5007202" cy="2398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51520" y="3322216"/>
            <a:ext cx="8463880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由若干模式串构建而成。树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中任一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都对应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于一个字符串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S, S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由从根出发走到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所经过的边上的字符构成，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是一个或多个模式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串的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前缀。</a:t>
            </a:r>
            <a:endParaRPr lang="en-US" altLang="zh-CN" sz="2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任一模式串的前缀，都对应于树中的唯一节点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649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3"/>
          <p:cNvSpPr txBox="1">
            <a:spLocks noChangeArrowheads="1"/>
          </p:cNvSpPr>
          <p:nvPr/>
        </p:nvSpPr>
        <p:spPr bwMode="auto">
          <a:xfrm>
            <a:off x="179512" y="886901"/>
            <a:ext cx="8480785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将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串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s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插入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到根为</a:t>
            </a:r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root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的</a:t>
            </a:r>
            <a:r>
              <a:rPr lang="en-US" altLang="zh-CN" sz="1800" dirty="0" err="1" smtClean="0">
                <a:latin typeface="Courier New" panose="02070309020205020404" pitchFamily="49" charset="0"/>
                <a:ea typeface="微软雅黑" panose="020B0503020204020204" pitchFamily="34" charset="-122"/>
              </a:rPr>
              <a:t>trie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树：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void build(string 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s, </a:t>
            </a:r>
            <a:r>
              <a:rPr lang="en-US" altLang="zh-CN" sz="18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trienode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root)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trienode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* p=root;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for (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=0;i&lt;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s.size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();++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if (p-&gt;child[s[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]-’a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’]== NULL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p-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&gt;child[s[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 -’a’] = new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trienode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(); 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初始化新的节点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p=p-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&gt;child[s[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 -’a’];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将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n</a:t>
            </a: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个模式串插入到一棵单词前缀树的时间复杂度为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O(∑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len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)) </a:t>
            </a: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，其中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len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)</a:t>
            </a: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为第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个模式串的长度。</a:t>
            </a: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5452120" y="1131590"/>
            <a:ext cx="3691880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struct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trienode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600" b="1" dirty="0" err="1" smtClean="0">
                <a:latin typeface="Courier New" panose="02070309020205020404" pitchFamily="49" charset="0"/>
                <a:ea typeface="微软雅黑" panose="020B0503020204020204" pitchFamily="34" charset="-122"/>
              </a:rPr>
              <a:t>trienode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* child[26] 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  //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假设所有字符就是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26</a:t>
            </a:r>
            <a:r>
              <a:rPr lang="zh-CN" altLang="en-US" sz="16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个小写字母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  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trienode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()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 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memset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(child,0,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sizeof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(child));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  }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};</a:t>
            </a:r>
            <a:endParaRPr lang="zh-CN" altLang="en-US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 idx="4294967295"/>
          </p:nvPr>
        </p:nvSpPr>
        <p:spPr>
          <a:xfrm>
            <a:off x="0" y="87313"/>
            <a:ext cx="8358188" cy="795337"/>
          </a:xfrm>
        </p:spPr>
        <p:txBody>
          <a:bodyPr/>
          <a:lstStyle/>
          <a:p>
            <a:pPr algn="l"/>
            <a:r>
              <a:rPr lang="en-US" altLang="zh-CN" sz="2800" dirty="0" err="1">
                <a:solidFill>
                  <a:schemeClr val="tx2"/>
                </a:solidFill>
              </a:rPr>
              <a:t>Trie</a:t>
            </a:r>
            <a:r>
              <a:rPr lang="zh-CN" altLang="en-US" sz="2800" dirty="0">
                <a:solidFill>
                  <a:schemeClr val="tx2"/>
                </a:solidFill>
              </a:rPr>
              <a:t>树</a:t>
            </a:r>
            <a:r>
              <a:rPr lang="en-US" altLang="zh-CN" sz="2800" dirty="0">
                <a:solidFill>
                  <a:schemeClr val="tx2"/>
                </a:solidFill>
              </a:rPr>
              <a:t>(</a:t>
            </a:r>
            <a:r>
              <a:rPr lang="zh-CN" altLang="en-US" sz="2800" dirty="0">
                <a:solidFill>
                  <a:schemeClr val="tx2"/>
                </a:solidFill>
              </a:rPr>
              <a:t>字典树，单词前缀树</a:t>
            </a:r>
            <a:r>
              <a:rPr lang="en-US" altLang="zh-CN" sz="2800" dirty="0">
                <a:solidFill>
                  <a:schemeClr val="tx2"/>
                </a:solidFill>
              </a:rPr>
              <a:t>)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86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38" y="431998"/>
            <a:ext cx="6227762" cy="4670822"/>
          </a:xfrm>
          <a:prstGeom prst="rect">
            <a:avLst/>
          </a:prstGeom>
        </p:spPr>
      </p:pic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9220" name="文本框 2"/>
          <p:cNvSpPr txBox="1">
            <a:spLocks noChangeArrowheads="1"/>
          </p:cNvSpPr>
          <p:nvPr/>
        </p:nvSpPr>
        <p:spPr bwMode="auto">
          <a:xfrm>
            <a:off x="6948264" y="4659982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北京黄花城水长城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9221" name="标题 1"/>
          <p:cNvSpPr txBox="1">
            <a:spLocks/>
          </p:cNvSpPr>
          <p:nvPr/>
        </p:nvSpPr>
        <p:spPr bwMode="auto">
          <a:xfrm>
            <a:off x="107950" y="2303463"/>
            <a:ext cx="27368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 err="1" smtClean="0">
                <a:solidFill>
                  <a:schemeClr val="tx2"/>
                </a:solidFill>
                <a:latin typeface="微软雅黑" panose="020B0503020204020204" pitchFamily="34" charset="-122"/>
              </a:rPr>
              <a:t>Trie</a:t>
            </a:r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图</a:t>
            </a:r>
            <a:endParaRPr lang="zh-CN" altLang="en-US" sz="2400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542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87313"/>
            <a:ext cx="8358188" cy="795337"/>
          </a:xfrm>
        </p:spPr>
        <p:txBody>
          <a:bodyPr/>
          <a:lstStyle/>
          <a:p>
            <a:pPr algn="l"/>
            <a:r>
              <a:rPr lang="en-US" altLang="zh-CN" sz="2800" dirty="0" err="1">
                <a:solidFill>
                  <a:schemeClr val="tx2"/>
                </a:solidFill>
              </a:rPr>
              <a:t>Trie</a:t>
            </a:r>
            <a:r>
              <a:rPr lang="zh-CN" altLang="en-US" sz="2800" dirty="0">
                <a:solidFill>
                  <a:schemeClr val="tx2"/>
                </a:solidFill>
              </a:rPr>
              <a:t>图</a:t>
            </a:r>
            <a:endParaRPr lang="en-US" altLang="zh-CN" sz="2800" dirty="0">
              <a:solidFill>
                <a:schemeClr val="tx2"/>
              </a:solidFill>
            </a:endParaRPr>
          </a:p>
        </p:txBody>
      </p:sp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357158" y="882710"/>
            <a:ext cx="8175282" cy="4385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500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dirty="0" smtClean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有时也称为</a:t>
            </a:r>
            <a:r>
              <a:rPr lang="en-US" altLang="zh-CN" sz="2200" dirty="0" smtClean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AC</a:t>
            </a:r>
            <a:r>
              <a:rPr lang="zh-CN" altLang="en-US" sz="2200" dirty="0" smtClean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自动机，</a:t>
            </a:r>
            <a:r>
              <a:rPr lang="en-US" altLang="zh-CN" sz="2200" dirty="0" smtClean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DFA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2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marL="342900" indent="-34290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en-US" altLang="zh-CN" sz="220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trie</a:t>
            </a:r>
            <a:r>
              <a:rPr lang="zh-CN" altLang="en-US" sz="22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图可以</a:t>
            </a:r>
            <a:r>
              <a:rPr lang="zh-CN" altLang="en-US" sz="2200" dirty="0">
                <a:latin typeface="Courier New" panose="02070309020205020404" pitchFamily="49" charset="0"/>
                <a:ea typeface="微软雅黑" panose="020B0503020204020204" pitchFamily="34" charset="-122"/>
              </a:rPr>
              <a:t>由</a:t>
            </a:r>
            <a:r>
              <a:rPr lang="en-US" altLang="zh-CN" sz="220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trie</a:t>
            </a:r>
            <a:r>
              <a:rPr lang="zh-CN" altLang="en-US" sz="2200" dirty="0">
                <a:latin typeface="Courier New" panose="02070309020205020404" pitchFamily="49" charset="0"/>
                <a:ea typeface="微软雅黑" panose="020B0503020204020204" pitchFamily="34" charset="-122"/>
              </a:rPr>
              <a:t>树为基础构造</a:t>
            </a:r>
            <a:r>
              <a:rPr lang="zh-CN" altLang="en-US" sz="22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出来</a:t>
            </a:r>
            <a:endParaRPr lang="en-US" altLang="zh-CN" sz="22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2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marL="342900" indent="-34290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Courier New" panose="02070309020205020404" pitchFamily="49" charset="0"/>
                <a:ea typeface="微软雅黑" panose="020B0503020204020204" pitchFamily="34" charset="-122"/>
              </a:rPr>
              <a:t>对于插入的每个模式串，其插入过程中使用的最后一个</a:t>
            </a:r>
            <a:r>
              <a:rPr lang="zh-CN" altLang="en-US" sz="22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节点称为</a:t>
            </a:r>
            <a:r>
              <a:rPr lang="zh-CN" altLang="en-US" sz="2200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终止节点</a:t>
            </a:r>
            <a:endParaRPr lang="en-US" altLang="zh-CN" sz="22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2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marL="342900" indent="-34290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22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要求</a:t>
            </a:r>
            <a:r>
              <a:rPr lang="zh-CN" altLang="en-US" sz="2200" dirty="0">
                <a:latin typeface="Courier New" panose="02070309020205020404" pitchFamily="49" charset="0"/>
                <a:ea typeface="微软雅黑" panose="020B0503020204020204" pitchFamily="34" charset="-122"/>
              </a:rPr>
              <a:t>一个母串包含哪些模式串，</a:t>
            </a:r>
            <a:r>
              <a:rPr lang="zh-CN" altLang="en-US" sz="22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以母</a:t>
            </a:r>
            <a:r>
              <a:rPr lang="zh-CN" altLang="en-US" sz="2200" dirty="0">
                <a:latin typeface="Courier New" panose="02070309020205020404" pitchFamily="49" charset="0"/>
                <a:ea typeface="微软雅黑" panose="020B0503020204020204" pitchFamily="34" charset="-122"/>
              </a:rPr>
              <a:t>串</a:t>
            </a:r>
            <a:r>
              <a:rPr lang="zh-CN" altLang="en-US" sz="22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作为</a:t>
            </a:r>
            <a:r>
              <a:rPr lang="en-US" altLang="zh-CN" sz="2200" dirty="0" err="1" smtClean="0">
                <a:latin typeface="Courier New" panose="02070309020205020404" pitchFamily="49" charset="0"/>
                <a:ea typeface="微软雅黑" panose="020B0503020204020204" pitchFamily="34" charset="-122"/>
              </a:rPr>
              <a:t>Trie</a:t>
            </a:r>
            <a:r>
              <a:rPr lang="zh-CN" altLang="en-US" sz="22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图的</a:t>
            </a:r>
            <a:r>
              <a:rPr lang="zh-CN" altLang="en-US" sz="2200" dirty="0">
                <a:latin typeface="Courier New" panose="02070309020205020404" pitchFamily="49" charset="0"/>
                <a:ea typeface="微软雅黑" panose="020B0503020204020204" pitchFamily="34" charset="-122"/>
              </a:rPr>
              <a:t>输入，</a:t>
            </a:r>
            <a:r>
              <a:rPr lang="zh-CN" altLang="en-US" sz="22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在</a:t>
            </a:r>
            <a:r>
              <a:rPr lang="en-US" altLang="zh-CN" sz="220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Trie</a:t>
            </a:r>
            <a:r>
              <a:rPr lang="zh-CN" altLang="en-US" sz="2200" dirty="0">
                <a:latin typeface="Courier New" panose="02070309020205020404" pitchFamily="49" charset="0"/>
                <a:ea typeface="微软雅黑" panose="020B0503020204020204" pitchFamily="34" charset="-122"/>
              </a:rPr>
              <a:t>图</a:t>
            </a:r>
            <a:r>
              <a:rPr lang="zh-CN" altLang="en-US" sz="22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上</a:t>
            </a:r>
            <a:r>
              <a:rPr lang="zh-CN" altLang="en-US" sz="2200" dirty="0">
                <a:latin typeface="Courier New" panose="02070309020205020404" pitchFamily="49" charset="0"/>
                <a:ea typeface="微软雅黑" panose="020B0503020204020204" pitchFamily="34" charset="-122"/>
              </a:rPr>
              <a:t>行走，走到</a:t>
            </a:r>
            <a:r>
              <a:rPr lang="zh-CN" altLang="en-US" sz="22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终止节点</a:t>
            </a:r>
            <a:r>
              <a:rPr lang="zh-CN" altLang="en-US" sz="2200" dirty="0">
                <a:latin typeface="Courier New" panose="02070309020205020404" pitchFamily="49" charset="0"/>
                <a:ea typeface="微软雅黑" panose="020B0503020204020204" pitchFamily="34" charset="-122"/>
              </a:rPr>
              <a:t>，就意味着匹配了相应的模式串</a:t>
            </a:r>
            <a:r>
              <a:rPr lang="en-US" altLang="zh-CN" sz="2200" dirty="0">
                <a:latin typeface="Courier New" panose="02070309020205020404" pitchFamily="49" charset="0"/>
                <a:ea typeface="微软雅黑" panose="020B0503020204020204" pitchFamily="34" charset="-122"/>
              </a:rPr>
              <a:t>(</a:t>
            </a:r>
            <a:r>
              <a:rPr lang="zh-CN" altLang="en-US" sz="2200" dirty="0">
                <a:latin typeface="Courier New" panose="02070309020205020404" pitchFamily="49" charset="0"/>
                <a:ea typeface="微软雅黑" panose="020B0503020204020204" pitchFamily="34" charset="-122"/>
              </a:rPr>
              <a:t>没能走到终止节点，并不意味着一定不包含模式串</a:t>
            </a:r>
            <a:r>
              <a:rPr lang="en-US" altLang="zh-CN" sz="22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)</a:t>
            </a:r>
            <a:endParaRPr lang="en-US" altLang="zh-CN" sz="22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2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2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443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Oval 56"/>
          <p:cNvSpPr>
            <a:spLocks noChangeArrowheads="1"/>
          </p:cNvSpPr>
          <p:nvPr/>
        </p:nvSpPr>
        <p:spPr bwMode="auto">
          <a:xfrm>
            <a:off x="6115050" y="11430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50" dirty="0">
                <a:latin typeface="Courier New" panose="02070309020205020404" pitchFamily="49" charset="0"/>
                <a:ea typeface="微软雅黑" panose="020B0503020204020204" pitchFamily="34" charset="-122"/>
              </a:rPr>
              <a:t>root</a:t>
            </a:r>
          </a:p>
        </p:txBody>
      </p:sp>
      <p:sp>
        <p:nvSpPr>
          <p:cNvPr id="38915" name="Line 57"/>
          <p:cNvSpPr>
            <a:spLocks noChangeShapeType="1"/>
          </p:cNvSpPr>
          <p:nvPr/>
        </p:nvSpPr>
        <p:spPr bwMode="auto">
          <a:xfrm flipH="1">
            <a:off x="5600700" y="1371600"/>
            <a:ext cx="51435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16" name="矩形 4"/>
          <p:cNvSpPr>
            <a:spLocks noChangeArrowheads="1"/>
          </p:cNvSpPr>
          <p:nvPr/>
        </p:nvSpPr>
        <p:spPr bwMode="auto">
          <a:xfrm>
            <a:off x="5715000" y="12001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endParaRPr lang="zh-CN" altLang="en-US" sz="1350" dirty="0">
              <a:solidFill>
                <a:srgbClr val="0070C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17" name="Oval 56"/>
          <p:cNvSpPr>
            <a:spLocks noChangeArrowheads="1"/>
          </p:cNvSpPr>
          <p:nvPr/>
        </p:nvSpPr>
        <p:spPr bwMode="auto">
          <a:xfrm>
            <a:off x="5257800" y="14859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18" name="Oval 56"/>
          <p:cNvSpPr>
            <a:spLocks noChangeArrowheads="1"/>
          </p:cNvSpPr>
          <p:nvPr/>
        </p:nvSpPr>
        <p:spPr bwMode="auto">
          <a:xfrm>
            <a:off x="4743450" y="25146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19" name="Line 57"/>
          <p:cNvSpPr>
            <a:spLocks noChangeShapeType="1"/>
          </p:cNvSpPr>
          <p:nvPr/>
        </p:nvSpPr>
        <p:spPr bwMode="auto">
          <a:xfrm flipH="1">
            <a:off x="4791075" y="1749029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20" name="矩形 8"/>
          <p:cNvSpPr>
            <a:spLocks noChangeArrowheads="1"/>
          </p:cNvSpPr>
          <p:nvPr/>
        </p:nvSpPr>
        <p:spPr bwMode="auto">
          <a:xfrm>
            <a:off x="4914900" y="15430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endParaRPr lang="zh-CN" altLang="en-US" sz="1350" dirty="0">
              <a:solidFill>
                <a:srgbClr val="0070C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21" name="Oval 56"/>
          <p:cNvSpPr>
            <a:spLocks noChangeArrowheads="1"/>
          </p:cNvSpPr>
          <p:nvPr/>
        </p:nvSpPr>
        <p:spPr bwMode="auto">
          <a:xfrm>
            <a:off x="4457700" y="18859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22" name="Line 57"/>
          <p:cNvSpPr>
            <a:spLocks noChangeShapeType="1"/>
          </p:cNvSpPr>
          <p:nvPr/>
        </p:nvSpPr>
        <p:spPr bwMode="auto">
          <a:xfrm flipH="1">
            <a:off x="3943350" y="2114550"/>
            <a:ext cx="51435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23" name="矩形 11"/>
          <p:cNvSpPr>
            <a:spLocks noChangeArrowheads="1"/>
          </p:cNvSpPr>
          <p:nvPr/>
        </p:nvSpPr>
        <p:spPr bwMode="auto">
          <a:xfrm>
            <a:off x="4057650" y="19431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c</a:t>
            </a:r>
            <a:endParaRPr lang="zh-CN" altLang="en-US" sz="1350" dirty="0">
              <a:solidFill>
                <a:srgbClr val="0070C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24" name="Oval 56"/>
          <p:cNvSpPr>
            <a:spLocks noChangeArrowheads="1"/>
          </p:cNvSpPr>
          <p:nvPr/>
        </p:nvSpPr>
        <p:spPr bwMode="auto">
          <a:xfrm>
            <a:off x="3600450" y="22288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25" name="Line 57"/>
          <p:cNvSpPr>
            <a:spLocks noChangeShapeType="1"/>
          </p:cNvSpPr>
          <p:nvPr/>
        </p:nvSpPr>
        <p:spPr bwMode="auto">
          <a:xfrm>
            <a:off x="4686300" y="222885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26" name="矩形 14"/>
          <p:cNvSpPr>
            <a:spLocks noChangeArrowheads="1"/>
          </p:cNvSpPr>
          <p:nvPr/>
        </p:nvSpPr>
        <p:spPr bwMode="auto">
          <a:xfrm>
            <a:off x="4743450" y="21717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e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27" name="Oval 56"/>
          <p:cNvSpPr>
            <a:spLocks noChangeArrowheads="1"/>
          </p:cNvSpPr>
          <p:nvPr/>
        </p:nvSpPr>
        <p:spPr bwMode="auto">
          <a:xfrm>
            <a:off x="4800600" y="257175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28" name="Oval 56"/>
          <p:cNvSpPr>
            <a:spLocks noChangeArrowheads="1"/>
          </p:cNvSpPr>
          <p:nvPr/>
        </p:nvSpPr>
        <p:spPr bwMode="auto">
          <a:xfrm>
            <a:off x="5543550" y="21145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29" name="Line 57"/>
          <p:cNvSpPr>
            <a:spLocks noChangeShapeType="1"/>
          </p:cNvSpPr>
          <p:nvPr/>
        </p:nvSpPr>
        <p:spPr bwMode="auto">
          <a:xfrm>
            <a:off x="5486400" y="182880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30" name="Oval 56"/>
          <p:cNvSpPr>
            <a:spLocks noChangeArrowheads="1"/>
          </p:cNvSpPr>
          <p:nvPr/>
        </p:nvSpPr>
        <p:spPr bwMode="auto">
          <a:xfrm>
            <a:off x="5600700" y="21717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31" name="矩形 19"/>
          <p:cNvSpPr>
            <a:spLocks noChangeArrowheads="1"/>
          </p:cNvSpPr>
          <p:nvPr/>
        </p:nvSpPr>
        <p:spPr bwMode="auto">
          <a:xfrm>
            <a:off x="5543550" y="18288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e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32" name="Oval 56"/>
          <p:cNvSpPr>
            <a:spLocks noChangeArrowheads="1"/>
          </p:cNvSpPr>
          <p:nvPr/>
        </p:nvSpPr>
        <p:spPr bwMode="auto">
          <a:xfrm>
            <a:off x="6457950" y="17145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33" name="Line 57"/>
          <p:cNvSpPr>
            <a:spLocks noChangeShapeType="1"/>
          </p:cNvSpPr>
          <p:nvPr/>
        </p:nvSpPr>
        <p:spPr bwMode="auto">
          <a:xfrm>
            <a:off x="6400800" y="142875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34" name="矩形 22"/>
          <p:cNvSpPr>
            <a:spLocks noChangeArrowheads="1"/>
          </p:cNvSpPr>
          <p:nvPr/>
        </p:nvSpPr>
        <p:spPr bwMode="auto">
          <a:xfrm>
            <a:off x="6457950" y="14287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35" name="Oval 56"/>
          <p:cNvSpPr>
            <a:spLocks noChangeArrowheads="1"/>
          </p:cNvSpPr>
          <p:nvPr/>
        </p:nvSpPr>
        <p:spPr bwMode="auto">
          <a:xfrm>
            <a:off x="6743700" y="23431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36" name="Line 57"/>
          <p:cNvSpPr>
            <a:spLocks noChangeShapeType="1"/>
          </p:cNvSpPr>
          <p:nvPr/>
        </p:nvSpPr>
        <p:spPr bwMode="auto">
          <a:xfrm>
            <a:off x="6686550" y="205740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37" name="矩形 25"/>
          <p:cNvSpPr>
            <a:spLocks noChangeArrowheads="1"/>
          </p:cNvSpPr>
          <p:nvPr/>
        </p:nvSpPr>
        <p:spPr bwMode="auto">
          <a:xfrm>
            <a:off x="6743700" y="20574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c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38" name="Oval 56"/>
          <p:cNvSpPr>
            <a:spLocks noChangeArrowheads="1"/>
          </p:cNvSpPr>
          <p:nvPr/>
        </p:nvSpPr>
        <p:spPr bwMode="auto">
          <a:xfrm>
            <a:off x="6172200" y="23431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39" name="Line 57"/>
          <p:cNvSpPr>
            <a:spLocks noChangeShapeType="1"/>
          </p:cNvSpPr>
          <p:nvPr/>
        </p:nvSpPr>
        <p:spPr bwMode="auto">
          <a:xfrm flipH="1">
            <a:off x="6286500" y="2057400"/>
            <a:ext cx="2857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40" name="Oval 56"/>
          <p:cNvSpPr>
            <a:spLocks noChangeArrowheads="1"/>
          </p:cNvSpPr>
          <p:nvPr/>
        </p:nvSpPr>
        <p:spPr bwMode="auto">
          <a:xfrm>
            <a:off x="6229350" y="24003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41" name="矩形 29"/>
          <p:cNvSpPr>
            <a:spLocks noChangeArrowheads="1"/>
          </p:cNvSpPr>
          <p:nvPr/>
        </p:nvSpPr>
        <p:spPr bwMode="auto">
          <a:xfrm>
            <a:off x="6286500" y="20002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e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42" name="Oval 56"/>
          <p:cNvSpPr>
            <a:spLocks noChangeArrowheads="1"/>
          </p:cNvSpPr>
          <p:nvPr/>
        </p:nvSpPr>
        <p:spPr bwMode="auto">
          <a:xfrm>
            <a:off x="6800850" y="24003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44" name="Oval 56"/>
          <p:cNvSpPr>
            <a:spLocks noChangeArrowheads="1"/>
          </p:cNvSpPr>
          <p:nvPr/>
        </p:nvSpPr>
        <p:spPr bwMode="auto">
          <a:xfrm>
            <a:off x="7143750" y="30289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45" name="Line 57"/>
          <p:cNvSpPr>
            <a:spLocks noChangeShapeType="1"/>
          </p:cNvSpPr>
          <p:nvPr/>
        </p:nvSpPr>
        <p:spPr bwMode="auto">
          <a:xfrm>
            <a:off x="7029450" y="2686050"/>
            <a:ext cx="22860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46" name="Oval 56"/>
          <p:cNvSpPr>
            <a:spLocks noChangeArrowheads="1"/>
          </p:cNvSpPr>
          <p:nvPr/>
        </p:nvSpPr>
        <p:spPr bwMode="auto">
          <a:xfrm>
            <a:off x="7200900" y="30861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47" name="矩形 35"/>
          <p:cNvSpPr>
            <a:spLocks noChangeArrowheads="1"/>
          </p:cNvSpPr>
          <p:nvPr/>
        </p:nvSpPr>
        <p:spPr bwMode="auto">
          <a:xfrm>
            <a:off x="7143750" y="2686050"/>
            <a:ext cx="1714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e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4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87313"/>
            <a:ext cx="8358188" cy="795337"/>
          </a:xfrm>
        </p:spPr>
        <p:txBody>
          <a:bodyPr/>
          <a:lstStyle/>
          <a:p>
            <a:pPr algn="l"/>
            <a:r>
              <a:rPr lang="en-US" altLang="zh-CN" sz="2800" dirty="0" err="1">
                <a:solidFill>
                  <a:schemeClr val="tx2"/>
                </a:solidFill>
              </a:rPr>
              <a:t>Trie</a:t>
            </a:r>
            <a:r>
              <a:rPr lang="zh-CN" altLang="en-US" sz="2800" dirty="0">
                <a:solidFill>
                  <a:schemeClr val="tx2"/>
                </a:solidFill>
              </a:rPr>
              <a:t>图</a:t>
            </a:r>
            <a:endParaRPr lang="en-US" altLang="zh-CN" sz="2800" dirty="0">
              <a:solidFill>
                <a:schemeClr val="tx2"/>
              </a:solidFill>
            </a:endParaRPr>
          </a:p>
        </p:txBody>
      </p:sp>
      <p:sp>
        <p:nvSpPr>
          <p:cNvPr id="38949" name="Line 57"/>
          <p:cNvSpPr>
            <a:spLocks noChangeShapeType="1"/>
          </p:cNvSpPr>
          <p:nvPr/>
        </p:nvSpPr>
        <p:spPr bwMode="auto">
          <a:xfrm flipH="1">
            <a:off x="3086100" y="2514600"/>
            <a:ext cx="51435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50" name="矩形 39"/>
          <p:cNvSpPr>
            <a:spLocks noChangeArrowheads="1"/>
          </p:cNvSpPr>
          <p:nvPr/>
        </p:nvSpPr>
        <p:spPr bwMode="auto">
          <a:xfrm>
            <a:off x="3200400" y="23431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d</a:t>
            </a:r>
            <a:endParaRPr lang="zh-CN" altLang="en-US" sz="135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51" name="Oval 56"/>
          <p:cNvSpPr>
            <a:spLocks noChangeArrowheads="1"/>
          </p:cNvSpPr>
          <p:nvPr/>
        </p:nvSpPr>
        <p:spPr bwMode="auto">
          <a:xfrm>
            <a:off x="2743200" y="26289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52" name="Oval 56"/>
          <p:cNvSpPr>
            <a:spLocks noChangeArrowheads="1"/>
          </p:cNvSpPr>
          <p:nvPr/>
        </p:nvSpPr>
        <p:spPr bwMode="auto">
          <a:xfrm>
            <a:off x="2800350" y="268605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53" name="Oval 56"/>
          <p:cNvSpPr>
            <a:spLocks noChangeArrowheads="1"/>
          </p:cNvSpPr>
          <p:nvPr/>
        </p:nvSpPr>
        <p:spPr bwMode="auto">
          <a:xfrm>
            <a:off x="3657600" y="22860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54" name="矩形 36"/>
          <p:cNvSpPr>
            <a:spLocks noChangeArrowheads="1"/>
          </p:cNvSpPr>
          <p:nvPr/>
        </p:nvSpPr>
        <p:spPr bwMode="auto">
          <a:xfrm>
            <a:off x="2791558" y="3696366"/>
            <a:ext cx="617293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err="1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abc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走不动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了就回到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root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，回到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root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意味着前功尽弃，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即所有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模式串没有一个字符被配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上，然后只能从</a:t>
            </a:r>
            <a:r>
              <a:rPr lang="en-US" altLang="zh-CN" sz="1800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开始继续在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DFA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上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走，导致母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串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指针回溯。</a:t>
            </a:r>
            <a:r>
              <a:rPr lang="zh-CN" altLang="en-US" sz="1800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错误地否定了前面取得的成果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。</a:t>
            </a:r>
            <a:endParaRPr lang="zh-CN" altLang="en-US" sz="18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55" name="Line 57"/>
          <p:cNvSpPr>
            <a:spLocks noChangeShapeType="1"/>
          </p:cNvSpPr>
          <p:nvPr/>
        </p:nvSpPr>
        <p:spPr bwMode="auto">
          <a:xfrm>
            <a:off x="6686550" y="205740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56" name="Oval 56"/>
          <p:cNvSpPr>
            <a:spLocks noChangeArrowheads="1"/>
          </p:cNvSpPr>
          <p:nvPr/>
        </p:nvSpPr>
        <p:spPr bwMode="auto">
          <a:xfrm>
            <a:off x="7143750" y="16002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57" name="Line 57"/>
          <p:cNvSpPr>
            <a:spLocks noChangeShapeType="1"/>
          </p:cNvSpPr>
          <p:nvPr/>
        </p:nvSpPr>
        <p:spPr bwMode="auto">
          <a:xfrm>
            <a:off x="6515100" y="1371600"/>
            <a:ext cx="742950" cy="2857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58" name="矩形 25"/>
          <p:cNvSpPr>
            <a:spLocks noChangeArrowheads="1"/>
          </p:cNvSpPr>
          <p:nvPr/>
        </p:nvSpPr>
        <p:spPr bwMode="auto">
          <a:xfrm>
            <a:off x="6743700" y="12001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c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59" name="Oval 56"/>
          <p:cNvSpPr>
            <a:spLocks noChangeArrowheads="1"/>
          </p:cNvSpPr>
          <p:nvPr/>
        </p:nvSpPr>
        <p:spPr bwMode="auto">
          <a:xfrm>
            <a:off x="7543800" y="22860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60" name="Line 57"/>
          <p:cNvSpPr>
            <a:spLocks noChangeShapeType="1"/>
          </p:cNvSpPr>
          <p:nvPr/>
        </p:nvSpPr>
        <p:spPr bwMode="auto">
          <a:xfrm>
            <a:off x="7429500" y="1943100"/>
            <a:ext cx="22860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61" name="Oval 56"/>
          <p:cNvSpPr>
            <a:spLocks noChangeArrowheads="1"/>
          </p:cNvSpPr>
          <p:nvPr/>
        </p:nvSpPr>
        <p:spPr bwMode="auto">
          <a:xfrm>
            <a:off x="7600950" y="234315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8962" name="矩形 35"/>
          <p:cNvSpPr>
            <a:spLocks noChangeArrowheads="1"/>
          </p:cNvSpPr>
          <p:nvPr/>
        </p:nvSpPr>
        <p:spPr bwMode="auto">
          <a:xfrm>
            <a:off x="7543800" y="1943100"/>
            <a:ext cx="1714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m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56" name="Text Box 3"/>
          <p:cNvSpPr txBox="1">
            <a:spLocks noChangeArrowheads="1"/>
          </p:cNvSpPr>
          <p:nvPr/>
        </p:nvSpPr>
        <p:spPr bwMode="auto">
          <a:xfrm>
            <a:off x="404813" y="783502"/>
            <a:ext cx="29718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模式串：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5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abcd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abc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abe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ae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bc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be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bce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cm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50" dirty="0">
                <a:latin typeface="Courier New" panose="02070309020205020404" pitchFamily="49" charset="0"/>
                <a:ea typeface="微软雅黑" panose="020B0503020204020204" pitchFamily="34" charset="-122"/>
              </a:rPr>
              <a:t>母串：</a:t>
            </a:r>
            <a:r>
              <a:rPr lang="en-US" altLang="zh-CN" sz="22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kc</a:t>
            </a:r>
            <a:r>
              <a:rPr lang="en-US" altLang="zh-CN" sz="2250" dirty="0" err="1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abc</a:t>
            </a:r>
            <a:r>
              <a:rPr lang="en-US" altLang="zh-CN" sz="225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m</a:t>
            </a:r>
            <a:r>
              <a:rPr lang="en-US" altLang="zh-CN" sz="22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gh</a:t>
            </a:r>
            <a:endParaRPr lang="en-US" altLang="zh-CN" sz="22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2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933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Oval 56"/>
          <p:cNvSpPr>
            <a:spLocks noChangeArrowheads="1"/>
          </p:cNvSpPr>
          <p:nvPr/>
        </p:nvSpPr>
        <p:spPr bwMode="auto">
          <a:xfrm>
            <a:off x="6115050" y="11430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50" dirty="0">
                <a:latin typeface="Courier New" panose="02070309020205020404" pitchFamily="49" charset="0"/>
                <a:ea typeface="微软雅黑" panose="020B0503020204020204" pitchFamily="34" charset="-122"/>
              </a:rPr>
              <a:t>root</a:t>
            </a:r>
          </a:p>
        </p:txBody>
      </p:sp>
      <p:sp>
        <p:nvSpPr>
          <p:cNvPr id="39939" name="Line 57"/>
          <p:cNvSpPr>
            <a:spLocks noChangeShapeType="1"/>
          </p:cNvSpPr>
          <p:nvPr/>
        </p:nvSpPr>
        <p:spPr bwMode="auto">
          <a:xfrm flipH="1">
            <a:off x="5600700" y="1371600"/>
            <a:ext cx="51435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40" name="矩形 4"/>
          <p:cNvSpPr>
            <a:spLocks noChangeArrowheads="1"/>
          </p:cNvSpPr>
          <p:nvPr/>
        </p:nvSpPr>
        <p:spPr bwMode="auto">
          <a:xfrm>
            <a:off x="5715000" y="12001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endParaRPr lang="zh-CN" altLang="en-US" sz="1350" dirty="0">
              <a:solidFill>
                <a:srgbClr val="0070C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41" name="Oval 56"/>
          <p:cNvSpPr>
            <a:spLocks noChangeArrowheads="1"/>
          </p:cNvSpPr>
          <p:nvPr/>
        </p:nvSpPr>
        <p:spPr bwMode="auto">
          <a:xfrm>
            <a:off x="5257800" y="14859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42" name="Oval 56"/>
          <p:cNvSpPr>
            <a:spLocks noChangeArrowheads="1"/>
          </p:cNvSpPr>
          <p:nvPr/>
        </p:nvSpPr>
        <p:spPr bwMode="auto">
          <a:xfrm>
            <a:off x="4743450" y="25146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43" name="Line 57"/>
          <p:cNvSpPr>
            <a:spLocks noChangeShapeType="1"/>
          </p:cNvSpPr>
          <p:nvPr/>
        </p:nvSpPr>
        <p:spPr bwMode="auto">
          <a:xfrm flipH="1">
            <a:off x="4791075" y="1749029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44" name="矩形 8"/>
          <p:cNvSpPr>
            <a:spLocks noChangeArrowheads="1"/>
          </p:cNvSpPr>
          <p:nvPr/>
        </p:nvSpPr>
        <p:spPr bwMode="auto">
          <a:xfrm>
            <a:off x="4914900" y="15430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endParaRPr lang="zh-CN" altLang="en-US" sz="1350" dirty="0">
              <a:solidFill>
                <a:srgbClr val="0070C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45" name="Oval 56"/>
          <p:cNvSpPr>
            <a:spLocks noChangeArrowheads="1"/>
          </p:cNvSpPr>
          <p:nvPr/>
        </p:nvSpPr>
        <p:spPr bwMode="auto">
          <a:xfrm>
            <a:off x="4457700" y="18859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46" name="Line 57"/>
          <p:cNvSpPr>
            <a:spLocks noChangeShapeType="1"/>
          </p:cNvSpPr>
          <p:nvPr/>
        </p:nvSpPr>
        <p:spPr bwMode="auto">
          <a:xfrm flipH="1">
            <a:off x="3943350" y="2114550"/>
            <a:ext cx="51435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47" name="矩形 11"/>
          <p:cNvSpPr>
            <a:spLocks noChangeArrowheads="1"/>
          </p:cNvSpPr>
          <p:nvPr/>
        </p:nvSpPr>
        <p:spPr bwMode="auto">
          <a:xfrm>
            <a:off x="4057650" y="19431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c</a:t>
            </a:r>
            <a:endParaRPr lang="zh-CN" altLang="en-US" sz="1350" dirty="0">
              <a:solidFill>
                <a:srgbClr val="0070C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48" name="Oval 56"/>
          <p:cNvSpPr>
            <a:spLocks noChangeArrowheads="1"/>
          </p:cNvSpPr>
          <p:nvPr/>
        </p:nvSpPr>
        <p:spPr bwMode="auto">
          <a:xfrm>
            <a:off x="3600450" y="22288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49" name="Line 57"/>
          <p:cNvSpPr>
            <a:spLocks noChangeShapeType="1"/>
          </p:cNvSpPr>
          <p:nvPr/>
        </p:nvSpPr>
        <p:spPr bwMode="auto">
          <a:xfrm>
            <a:off x="4686300" y="222885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50" name="矩形 14"/>
          <p:cNvSpPr>
            <a:spLocks noChangeArrowheads="1"/>
          </p:cNvSpPr>
          <p:nvPr/>
        </p:nvSpPr>
        <p:spPr bwMode="auto">
          <a:xfrm>
            <a:off x="4743450" y="21717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e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51" name="Oval 56"/>
          <p:cNvSpPr>
            <a:spLocks noChangeArrowheads="1"/>
          </p:cNvSpPr>
          <p:nvPr/>
        </p:nvSpPr>
        <p:spPr bwMode="auto">
          <a:xfrm>
            <a:off x="4800600" y="257175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52" name="Oval 56"/>
          <p:cNvSpPr>
            <a:spLocks noChangeArrowheads="1"/>
          </p:cNvSpPr>
          <p:nvPr/>
        </p:nvSpPr>
        <p:spPr bwMode="auto">
          <a:xfrm>
            <a:off x="5543550" y="21145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53" name="Line 57"/>
          <p:cNvSpPr>
            <a:spLocks noChangeShapeType="1"/>
          </p:cNvSpPr>
          <p:nvPr/>
        </p:nvSpPr>
        <p:spPr bwMode="auto">
          <a:xfrm>
            <a:off x="5486400" y="182880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54" name="Oval 56"/>
          <p:cNvSpPr>
            <a:spLocks noChangeArrowheads="1"/>
          </p:cNvSpPr>
          <p:nvPr/>
        </p:nvSpPr>
        <p:spPr bwMode="auto">
          <a:xfrm>
            <a:off x="5600700" y="21717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55" name="矩形 19"/>
          <p:cNvSpPr>
            <a:spLocks noChangeArrowheads="1"/>
          </p:cNvSpPr>
          <p:nvPr/>
        </p:nvSpPr>
        <p:spPr bwMode="auto">
          <a:xfrm>
            <a:off x="5543550" y="18288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e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56" name="Oval 56"/>
          <p:cNvSpPr>
            <a:spLocks noChangeArrowheads="1"/>
          </p:cNvSpPr>
          <p:nvPr/>
        </p:nvSpPr>
        <p:spPr bwMode="auto">
          <a:xfrm>
            <a:off x="6457950" y="17145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57" name="Line 57"/>
          <p:cNvSpPr>
            <a:spLocks noChangeShapeType="1"/>
          </p:cNvSpPr>
          <p:nvPr/>
        </p:nvSpPr>
        <p:spPr bwMode="auto">
          <a:xfrm>
            <a:off x="6400800" y="142875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58" name="矩形 22"/>
          <p:cNvSpPr>
            <a:spLocks noChangeArrowheads="1"/>
          </p:cNvSpPr>
          <p:nvPr/>
        </p:nvSpPr>
        <p:spPr bwMode="auto">
          <a:xfrm>
            <a:off x="6457950" y="14287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endParaRPr lang="zh-CN" altLang="en-US" sz="1350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59" name="Oval 56"/>
          <p:cNvSpPr>
            <a:spLocks noChangeArrowheads="1"/>
          </p:cNvSpPr>
          <p:nvPr/>
        </p:nvSpPr>
        <p:spPr bwMode="auto">
          <a:xfrm>
            <a:off x="6743700" y="23431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60" name="Line 57"/>
          <p:cNvSpPr>
            <a:spLocks noChangeShapeType="1"/>
          </p:cNvSpPr>
          <p:nvPr/>
        </p:nvSpPr>
        <p:spPr bwMode="auto">
          <a:xfrm>
            <a:off x="6686550" y="205740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61" name="矩形 25"/>
          <p:cNvSpPr>
            <a:spLocks noChangeArrowheads="1"/>
          </p:cNvSpPr>
          <p:nvPr/>
        </p:nvSpPr>
        <p:spPr bwMode="auto">
          <a:xfrm>
            <a:off x="6743700" y="20574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c</a:t>
            </a:r>
            <a:endParaRPr lang="zh-CN" altLang="en-US" sz="1350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62" name="Oval 56"/>
          <p:cNvSpPr>
            <a:spLocks noChangeArrowheads="1"/>
          </p:cNvSpPr>
          <p:nvPr/>
        </p:nvSpPr>
        <p:spPr bwMode="auto">
          <a:xfrm>
            <a:off x="6172200" y="23431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63" name="Line 57"/>
          <p:cNvSpPr>
            <a:spLocks noChangeShapeType="1"/>
          </p:cNvSpPr>
          <p:nvPr/>
        </p:nvSpPr>
        <p:spPr bwMode="auto">
          <a:xfrm flipH="1">
            <a:off x="6286500" y="2057400"/>
            <a:ext cx="2857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64" name="Oval 56"/>
          <p:cNvSpPr>
            <a:spLocks noChangeArrowheads="1"/>
          </p:cNvSpPr>
          <p:nvPr/>
        </p:nvSpPr>
        <p:spPr bwMode="auto">
          <a:xfrm>
            <a:off x="6229350" y="24003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65" name="矩形 29"/>
          <p:cNvSpPr>
            <a:spLocks noChangeArrowheads="1"/>
          </p:cNvSpPr>
          <p:nvPr/>
        </p:nvSpPr>
        <p:spPr bwMode="auto">
          <a:xfrm>
            <a:off x="6286500" y="20002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e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66" name="Oval 56"/>
          <p:cNvSpPr>
            <a:spLocks noChangeArrowheads="1"/>
          </p:cNvSpPr>
          <p:nvPr/>
        </p:nvSpPr>
        <p:spPr bwMode="auto">
          <a:xfrm>
            <a:off x="6800850" y="2400300"/>
            <a:ext cx="228600" cy="2286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68" name="Oval 56"/>
          <p:cNvSpPr>
            <a:spLocks noChangeArrowheads="1"/>
          </p:cNvSpPr>
          <p:nvPr/>
        </p:nvSpPr>
        <p:spPr bwMode="auto">
          <a:xfrm>
            <a:off x="7143750" y="30289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69" name="Line 57"/>
          <p:cNvSpPr>
            <a:spLocks noChangeShapeType="1"/>
          </p:cNvSpPr>
          <p:nvPr/>
        </p:nvSpPr>
        <p:spPr bwMode="auto">
          <a:xfrm>
            <a:off x="7029450" y="2686050"/>
            <a:ext cx="22860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70" name="Oval 56"/>
          <p:cNvSpPr>
            <a:spLocks noChangeArrowheads="1"/>
          </p:cNvSpPr>
          <p:nvPr/>
        </p:nvSpPr>
        <p:spPr bwMode="auto">
          <a:xfrm>
            <a:off x="7200900" y="30861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71" name="矩形 35"/>
          <p:cNvSpPr>
            <a:spLocks noChangeArrowheads="1"/>
          </p:cNvSpPr>
          <p:nvPr/>
        </p:nvSpPr>
        <p:spPr bwMode="auto">
          <a:xfrm>
            <a:off x="7143750" y="2686050"/>
            <a:ext cx="1714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e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7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87313"/>
            <a:ext cx="8358188" cy="795337"/>
          </a:xfrm>
        </p:spPr>
        <p:txBody>
          <a:bodyPr/>
          <a:lstStyle/>
          <a:p>
            <a:pPr algn="l"/>
            <a:r>
              <a:rPr lang="en-US" altLang="zh-CN" sz="2800" dirty="0" err="1">
                <a:solidFill>
                  <a:schemeClr val="tx2"/>
                </a:solidFill>
              </a:rPr>
              <a:t>Trie</a:t>
            </a:r>
            <a:r>
              <a:rPr lang="zh-CN" altLang="en-US" sz="2800" dirty="0">
                <a:solidFill>
                  <a:schemeClr val="tx2"/>
                </a:solidFill>
              </a:rPr>
              <a:t>图</a:t>
            </a:r>
            <a:endParaRPr lang="en-US" altLang="zh-CN" sz="2800" dirty="0">
              <a:solidFill>
                <a:schemeClr val="tx2"/>
              </a:solidFill>
            </a:endParaRPr>
          </a:p>
        </p:txBody>
      </p:sp>
      <p:sp>
        <p:nvSpPr>
          <p:cNvPr id="39973" name="Line 57"/>
          <p:cNvSpPr>
            <a:spLocks noChangeShapeType="1"/>
          </p:cNvSpPr>
          <p:nvPr/>
        </p:nvSpPr>
        <p:spPr bwMode="auto">
          <a:xfrm flipH="1">
            <a:off x="3086100" y="2514600"/>
            <a:ext cx="51435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74" name="矩形 39"/>
          <p:cNvSpPr>
            <a:spLocks noChangeArrowheads="1"/>
          </p:cNvSpPr>
          <p:nvPr/>
        </p:nvSpPr>
        <p:spPr bwMode="auto">
          <a:xfrm>
            <a:off x="3200400" y="23431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d</a:t>
            </a:r>
            <a:endParaRPr lang="zh-CN" altLang="en-US" sz="135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75" name="Oval 56"/>
          <p:cNvSpPr>
            <a:spLocks noChangeArrowheads="1"/>
          </p:cNvSpPr>
          <p:nvPr/>
        </p:nvSpPr>
        <p:spPr bwMode="auto">
          <a:xfrm>
            <a:off x="2743200" y="26289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76" name="Oval 56"/>
          <p:cNvSpPr>
            <a:spLocks noChangeArrowheads="1"/>
          </p:cNvSpPr>
          <p:nvPr/>
        </p:nvSpPr>
        <p:spPr bwMode="auto">
          <a:xfrm>
            <a:off x="2800350" y="268605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42" name="AutoShape 81"/>
          <p:cNvCxnSpPr>
            <a:cxnSpLocks noChangeShapeType="1"/>
          </p:cNvCxnSpPr>
          <p:nvPr/>
        </p:nvCxnSpPr>
        <p:spPr bwMode="auto">
          <a:xfrm>
            <a:off x="3886200" y="2507457"/>
            <a:ext cx="3028950" cy="178594"/>
          </a:xfrm>
          <a:prstGeom prst="curvedConnector4">
            <a:avLst>
              <a:gd name="adj1" fmla="val 10407"/>
              <a:gd name="adj2" fmla="val 567616"/>
            </a:avLst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78" name="Oval 56"/>
          <p:cNvSpPr>
            <a:spLocks noChangeArrowheads="1"/>
          </p:cNvSpPr>
          <p:nvPr/>
        </p:nvSpPr>
        <p:spPr bwMode="auto">
          <a:xfrm>
            <a:off x="3657600" y="22860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79" name="矩形 36"/>
          <p:cNvSpPr>
            <a:spLocks noChangeArrowheads="1"/>
          </p:cNvSpPr>
          <p:nvPr/>
        </p:nvSpPr>
        <p:spPr bwMode="auto">
          <a:xfrm>
            <a:off x="3200400" y="3739317"/>
            <a:ext cx="588645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走不动时，不能贸然回到</a:t>
            </a:r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root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，应该记住前面都有哪些模式串的前缀被匹配，然后继续试图去匹配那些模式串的下一个字符。</a:t>
            </a:r>
            <a:r>
              <a:rPr lang="zh-CN" altLang="en-US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关键：要记住哪些模式串的哪个前缀已经被匹配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80" name="Line 57"/>
          <p:cNvSpPr>
            <a:spLocks noChangeShapeType="1"/>
          </p:cNvSpPr>
          <p:nvPr/>
        </p:nvSpPr>
        <p:spPr bwMode="auto">
          <a:xfrm>
            <a:off x="6686550" y="205740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81" name="Oval 56"/>
          <p:cNvSpPr>
            <a:spLocks noChangeArrowheads="1"/>
          </p:cNvSpPr>
          <p:nvPr/>
        </p:nvSpPr>
        <p:spPr bwMode="auto">
          <a:xfrm>
            <a:off x="7143750" y="16002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82" name="Line 57"/>
          <p:cNvSpPr>
            <a:spLocks noChangeShapeType="1"/>
          </p:cNvSpPr>
          <p:nvPr/>
        </p:nvSpPr>
        <p:spPr bwMode="auto">
          <a:xfrm>
            <a:off x="6515100" y="1371600"/>
            <a:ext cx="742950" cy="2857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83" name="矩形 25"/>
          <p:cNvSpPr>
            <a:spLocks noChangeArrowheads="1"/>
          </p:cNvSpPr>
          <p:nvPr/>
        </p:nvSpPr>
        <p:spPr bwMode="auto">
          <a:xfrm>
            <a:off x="6858000" y="12573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c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84" name="Oval 56"/>
          <p:cNvSpPr>
            <a:spLocks noChangeArrowheads="1"/>
          </p:cNvSpPr>
          <p:nvPr/>
        </p:nvSpPr>
        <p:spPr bwMode="auto">
          <a:xfrm>
            <a:off x="7543800" y="22860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85" name="Line 57"/>
          <p:cNvSpPr>
            <a:spLocks noChangeShapeType="1"/>
          </p:cNvSpPr>
          <p:nvPr/>
        </p:nvSpPr>
        <p:spPr bwMode="auto">
          <a:xfrm>
            <a:off x="7429500" y="1943100"/>
            <a:ext cx="22860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86" name="Oval 56"/>
          <p:cNvSpPr>
            <a:spLocks noChangeArrowheads="1"/>
          </p:cNvSpPr>
          <p:nvPr/>
        </p:nvSpPr>
        <p:spPr bwMode="auto">
          <a:xfrm>
            <a:off x="7600950" y="234315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87" name="矩形 35"/>
          <p:cNvSpPr>
            <a:spLocks noChangeArrowheads="1"/>
          </p:cNvSpPr>
          <p:nvPr/>
        </p:nvSpPr>
        <p:spPr bwMode="auto">
          <a:xfrm>
            <a:off x="7543800" y="1943100"/>
            <a:ext cx="1714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m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404813" y="783502"/>
            <a:ext cx="29718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模式串：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5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abcd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abc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abe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ae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bc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be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bce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cm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50" dirty="0">
                <a:latin typeface="Courier New" panose="02070309020205020404" pitchFamily="49" charset="0"/>
                <a:ea typeface="微软雅黑" panose="020B0503020204020204" pitchFamily="34" charset="-122"/>
              </a:rPr>
              <a:t>母串：</a:t>
            </a:r>
            <a:r>
              <a:rPr lang="en-US" altLang="zh-CN" sz="22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kc</a:t>
            </a:r>
            <a:r>
              <a:rPr lang="en-US" altLang="zh-CN" sz="2250" dirty="0" err="1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abc</a:t>
            </a:r>
            <a:r>
              <a:rPr lang="en-US" altLang="zh-CN" sz="225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m</a:t>
            </a:r>
            <a:r>
              <a:rPr lang="en-US" altLang="zh-CN" sz="22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gh</a:t>
            </a:r>
            <a:endParaRPr lang="en-US" altLang="zh-CN" sz="22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2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659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9220" name="文本框 2"/>
          <p:cNvSpPr txBox="1">
            <a:spLocks noChangeArrowheads="1"/>
          </p:cNvSpPr>
          <p:nvPr/>
        </p:nvSpPr>
        <p:spPr bwMode="auto">
          <a:xfrm>
            <a:off x="7805172" y="4603526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latin typeface="微软雅黑" panose="020B0503020204020204" pitchFamily="34" charset="-122"/>
              </a:rPr>
              <a:t>法国勃朗峰</a:t>
            </a:r>
            <a:endParaRPr lang="zh-CN" altLang="en-US" sz="1800" dirty="0">
              <a:latin typeface="微软雅黑" panose="020B0503020204020204" pitchFamily="34" charset="-122"/>
            </a:endParaRPr>
          </a:p>
        </p:txBody>
      </p:sp>
      <p:sp>
        <p:nvSpPr>
          <p:cNvPr id="9221" name="标题 1"/>
          <p:cNvSpPr txBox="1">
            <a:spLocks/>
          </p:cNvSpPr>
          <p:nvPr/>
        </p:nvSpPr>
        <p:spPr bwMode="auto">
          <a:xfrm>
            <a:off x="107950" y="2303463"/>
            <a:ext cx="27368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 err="1" smtClean="0">
                <a:solidFill>
                  <a:schemeClr val="tx2"/>
                </a:solidFill>
                <a:latin typeface="微软雅黑" panose="020B0503020204020204" pitchFamily="34" charset="-122"/>
              </a:rPr>
              <a:t>Trie</a:t>
            </a:r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图的作用</a:t>
            </a:r>
            <a:endParaRPr lang="zh-CN" altLang="en-US" sz="2400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38" y="478645"/>
            <a:ext cx="6227762" cy="41248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Oval 56"/>
          <p:cNvSpPr>
            <a:spLocks noChangeArrowheads="1"/>
          </p:cNvSpPr>
          <p:nvPr/>
        </p:nvSpPr>
        <p:spPr bwMode="auto">
          <a:xfrm>
            <a:off x="6115050" y="11430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50" dirty="0">
                <a:latin typeface="Courier New" panose="02070309020205020404" pitchFamily="49" charset="0"/>
                <a:ea typeface="微软雅黑" panose="020B0503020204020204" pitchFamily="34" charset="-122"/>
              </a:rPr>
              <a:t>root</a:t>
            </a:r>
          </a:p>
        </p:txBody>
      </p:sp>
      <p:sp>
        <p:nvSpPr>
          <p:cNvPr id="39939" name="Line 57"/>
          <p:cNvSpPr>
            <a:spLocks noChangeShapeType="1"/>
          </p:cNvSpPr>
          <p:nvPr/>
        </p:nvSpPr>
        <p:spPr bwMode="auto">
          <a:xfrm flipH="1">
            <a:off x="5600700" y="1371600"/>
            <a:ext cx="51435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40" name="矩形 4"/>
          <p:cNvSpPr>
            <a:spLocks noChangeArrowheads="1"/>
          </p:cNvSpPr>
          <p:nvPr/>
        </p:nvSpPr>
        <p:spPr bwMode="auto">
          <a:xfrm>
            <a:off x="5715000" y="12001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endParaRPr lang="zh-CN" altLang="en-US" sz="1350" dirty="0">
              <a:solidFill>
                <a:srgbClr val="0070C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41" name="Oval 56"/>
          <p:cNvSpPr>
            <a:spLocks noChangeArrowheads="1"/>
          </p:cNvSpPr>
          <p:nvPr/>
        </p:nvSpPr>
        <p:spPr bwMode="auto">
          <a:xfrm>
            <a:off x="5257800" y="14859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42" name="Oval 56"/>
          <p:cNvSpPr>
            <a:spLocks noChangeArrowheads="1"/>
          </p:cNvSpPr>
          <p:nvPr/>
        </p:nvSpPr>
        <p:spPr bwMode="auto">
          <a:xfrm>
            <a:off x="4743450" y="25146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43" name="Line 57"/>
          <p:cNvSpPr>
            <a:spLocks noChangeShapeType="1"/>
          </p:cNvSpPr>
          <p:nvPr/>
        </p:nvSpPr>
        <p:spPr bwMode="auto">
          <a:xfrm flipH="1">
            <a:off x="4791075" y="1749029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44" name="矩形 8"/>
          <p:cNvSpPr>
            <a:spLocks noChangeArrowheads="1"/>
          </p:cNvSpPr>
          <p:nvPr/>
        </p:nvSpPr>
        <p:spPr bwMode="auto">
          <a:xfrm>
            <a:off x="4914900" y="15430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endParaRPr lang="zh-CN" altLang="en-US" sz="1350" dirty="0">
              <a:solidFill>
                <a:srgbClr val="0070C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45" name="Oval 56"/>
          <p:cNvSpPr>
            <a:spLocks noChangeArrowheads="1"/>
          </p:cNvSpPr>
          <p:nvPr/>
        </p:nvSpPr>
        <p:spPr bwMode="auto">
          <a:xfrm>
            <a:off x="4457700" y="18859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46" name="Line 57"/>
          <p:cNvSpPr>
            <a:spLocks noChangeShapeType="1"/>
          </p:cNvSpPr>
          <p:nvPr/>
        </p:nvSpPr>
        <p:spPr bwMode="auto">
          <a:xfrm flipH="1">
            <a:off x="3943350" y="2114550"/>
            <a:ext cx="51435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47" name="矩形 11"/>
          <p:cNvSpPr>
            <a:spLocks noChangeArrowheads="1"/>
          </p:cNvSpPr>
          <p:nvPr/>
        </p:nvSpPr>
        <p:spPr bwMode="auto">
          <a:xfrm>
            <a:off x="4057650" y="19431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c</a:t>
            </a:r>
            <a:endParaRPr lang="zh-CN" altLang="en-US" sz="1350" dirty="0">
              <a:solidFill>
                <a:srgbClr val="0070C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48" name="Oval 56"/>
          <p:cNvSpPr>
            <a:spLocks noChangeArrowheads="1"/>
          </p:cNvSpPr>
          <p:nvPr/>
        </p:nvSpPr>
        <p:spPr bwMode="auto">
          <a:xfrm>
            <a:off x="3600450" y="22288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49" name="Line 57"/>
          <p:cNvSpPr>
            <a:spLocks noChangeShapeType="1"/>
          </p:cNvSpPr>
          <p:nvPr/>
        </p:nvSpPr>
        <p:spPr bwMode="auto">
          <a:xfrm>
            <a:off x="4686300" y="222885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50" name="矩形 14"/>
          <p:cNvSpPr>
            <a:spLocks noChangeArrowheads="1"/>
          </p:cNvSpPr>
          <p:nvPr/>
        </p:nvSpPr>
        <p:spPr bwMode="auto">
          <a:xfrm>
            <a:off x="4743450" y="21717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e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51" name="Oval 56"/>
          <p:cNvSpPr>
            <a:spLocks noChangeArrowheads="1"/>
          </p:cNvSpPr>
          <p:nvPr/>
        </p:nvSpPr>
        <p:spPr bwMode="auto">
          <a:xfrm>
            <a:off x="4800600" y="257175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52" name="Oval 56"/>
          <p:cNvSpPr>
            <a:spLocks noChangeArrowheads="1"/>
          </p:cNvSpPr>
          <p:nvPr/>
        </p:nvSpPr>
        <p:spPr bwMode="auto">
          <a:xfrm>
            <a:off x="5543550" y="21145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53" name="Line 57"/>
          <p:cNvSpPr>
            <a:spLocks noChangeShapeType="1"/>
          </p:cNvSpPr>
          <p:nvPr/>
        </p:nvSpPr>
        <p:spPr bwMode="auto">
          <a:xfrm>
            <a:off x="5486400" y="182880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54" name="Oval 56"/>
          <p:cNvSpPr>
            <a:spLocks noChangeArrowheads="1"/>
          </p:cNvSpPr>
          <p:nvPr/>
        </p:nvSpPr>
        <p:spPr bwMode="auto">
          <a:xfrm>
            <a:off x="5600700" y="21717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55" name="矩形 19"/>
          <p:cNvSpPr>
            <a:spLocks noChangeArrowheads="1"/>
          </p:cNvSpPr>
          <p:nvPr/>
        </p:nvSpPr>
        <p:spPr bwMode="auto">
          <a:xfrm>
            <a:off x="5543550" y="18288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e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56" name="Oval 56"/>
          <p:cNvSpPr>
            <a:spLocks noChangeArrowheads="1"/>
          </p:cNvSpPr>
          <p:nvPr/>
        </p:nvSpPr>
        <p:spPr bwMode="auto">
          <a:xfrm>
            <a:off x="6457950" y="17145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57" name="Line 57"/>
          <p:cNvSpPr>
            <a:spLocks noChangeShapeType="1"/>
          </p:cNvSpPr>
          <p:nvPr/>
        </p:nvSpPr>
        <p:spPr bwMode="auto">
          <a:xfrm>
            <a:off x="6400800" y="142875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58" name="矩形 22"/>
          <p:cNvSpPr>
            <a:spLocks noChangeArrowheads="1"/>
          </p:cNvSpPr>
          <p:nvPr/>
        </p:nvSpPr>
        <p:spPr bwMode="auto">
          <a:xfrm>
            <a:off x="6457950" y="14287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endParaRPr lang="zh-CN" altLang="en-US" sz="1350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59" name="Oval 56"/>
          <p:cNvSpPr>
            <a:spLocks noChangeArrowheads="1"/>
          </p:cNvSpPr>
          <p:nvPr/>
        </p:nvSpPr>
        <p:spPr bwMode="auto">
          <a:xfrm>
            <a:off x="6743700" y="23431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60" name="Line 57"/>
          <p:cNvSpPr>
            <a:spLocks noChangeShapeType="1"/>
          </p:cNvSpPr>
          <p:nvPr/>
        </p:nvSpPr>
        <p:spPr bwMode="auto">
          <a:xfrm>
            <a:off x="6686550" y="205740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61" name="矩形 25"/>
          <p:cNvSpPr>
            <a:spLocks noChangeArrowheads="1"/>
          </p:cNvSpPr>
          <p:nvPr/>
        </p:nvSpPr>
        <p:spPr bwMode="auto">
          <a:xfrm>
            <a:off x="6743700" y="20574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c</a:t>
            </a:r>
            <a:endParaRPr lang="zh-CN" altLang="en-US" sz="1350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62" name="Oval 56"/>
          <p:cNvSpPr>
            <a:spLocks noChangeArrowheads="1"/>
          </p:cNvSpPr>
          <p:nvPr/>
        </p:nvSpPr>
        <p:spPr bwMode="auto">
          <a:xfrm>
            <a:off x="6172200" y="23431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63" name="Line 57"/>
          <p:cNvSpPr>
            <a:spLocks noChangeShapeType="1"/>
          </p:cNvSpPr>
          <p:nvPr/>
        </p:nvSpPr>
        <p:spPr bwMode="auto">
          <a:xfrm flipH="1">
            <a:off x="6286500" y="2057400"/>
            <a:ext cx="2857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64" name="Oval 56"/>
          <p:cNvSpPr>
            <a:spLocks noChangeArrowheads="1"/>
          </p:cNvSpPr>
          <p:nvPr/>
        </p:nvSpPr>
        <p:spPr bwMode="auto">
          <a:xfrm>
            <a:off x="6229350" y="24003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65" name="矩形 29"/>
          <p:cNvSpPr>
            <a:spLocks noChangeArrowheads="1"/>
          </p:cNvSpPr>
          <p:nvPr/>
        </p:nvSpPr>
        <p:spPr bwMode="auto">
          <a:xfrm>
            <a:off x="6286500" y="20002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e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66" name="Oval 56"/>
          <p:cNvSpPr>
            <a:spLocks noChangeArrowheads="1"/>
          </p:cNvSpPr>
          <p:nvPr/>
        </p:nvSpPr>
        <p:spPr bwMode="auto">
          <a:xfrm>
            <a:off x="6800850" y="2400300"/>
            <a:ext cx="228600" cy="2286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68" name="Oval 56"/>
          <p:cNvSpPr>
            <a:spLocks noChangeArrowheads="1"/>
          </p:cNvSpPr>
          <p:nvPr/>
        </p:nvSpPr>
        <p:spPr bwMode="auto">
          <a:xfrm>
            <a:off x="7143750" y="30289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69" name="Line 57"/>
          <p:cNvSpPr>
            <a:spLocks noChangeShapeType="1"/>
          </p:cNvSpPr>
          <p:nvPr/>
        </p:nvSpPr>
        <p:spPr bwMode="auto">
          <a:xfrm>
            <a:off x="7029450" y="2686050"/>
            <a:ext cx="22860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70" name="Oval 56"/>
          <p:cNvSpPr>
            <a:spLocks noChangeArrowheads="1"/>
          </p:cNvSpPr>
          <p:nvPr/>
        </p:nvSpPr>
        <p:spPr bwMode="auto">
          <a:xfrm>
            <a:off x="7200900" y="30861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71" name="矩形 35"/>
          <p:cNvSpPr>
            <a:spLocks noChangeArrowheads="1"/>
          </p:cNvSpPr>
          <p:nvPr/>
        </p:nvSpPr>
        <p:spPr bwMode="auto">
          <a:xfrm>
            <a:off x="7143750" y="2686050"/>
            <a:ext cx="1714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e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7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87313"/>
            <a:ext cx="8358188" cy="795337"/>
          </a:xfrm>
        </p:spPr>
        <p:txBody>
          <a:bodyPr/>
          <a:lstStyle/>
          <a:p>
            <a:pPr algn="l"/>
            <a:r>
              <a:rPr lang="en-US" altLang="zh-CN" sz="2800" dirty="0" err="1">
                <a:solidFill>
                  <a:schemeClr val="tx2"/>
                </a:solidFill>
              </a:rPr>
              <a:t>Trie</a:t>
            </a:r>
            <a:r>
              <a:rPr lang="zh-CN" altLang="en-US" sz="2800" dirty="0">
                <a:solidFill>
                  <a:schemeClr val="tx2"/>
                </a:solidFill>
              </a:rPr>
              <a:t>图</a:t>
            </a:r>
            <a:endParaRPr lang="en-US" altLang="zh-CN" sz="2800" dirty="0">
              <a:solidFill>
                <a:schemeClr val="tx2"/>
              </a:solidFill>
            </a:endParaRPr>
          </a:p>
        </p:txBody>
      </p:sp>
      <p:sp>
        <p:nvSpPr>
          <p:cNvPr id="39973" name="Line 57"/>
          <p:cNvSpPr>
            <a:spLocks noChangeShapeType="1"/>
          </p:cNvSpPr>
          <p:nvPr/>
        </p:nvSpPr>
        <p:spPr bwMode="auto">
          <a:xfrm flipH="1">
            <a:off x="3086100" y="2514600"/>
            <a:ext cx="51435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74" name="矩形 39"/>
          <p:cNvSpPr>
            <a:spLocks noChangeArrowheads="1"/>
          </p:cNvSpPr>
          <p:nvPr/>
        </p:nvSpPr>
        <p:spPr bwMode="auto">
          <a:xfrm>
            <a:off x="3200400" y="23431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d</a:t>
            </a:r>
            <a:endParaRPr lang="zh-CN" altLang="en-US" sz="135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75" name="Oval 56"/>
          <p:cNvSpPr>
            <a:spLocks noChangeArrowheads="1"/>
          </p:cNvSpPr>
          <p:nvPr/>
        </p:nvSpPr>
        <p:spPr bwMode="auto">
          <a:xfrm>
            <a:off x="2743200" y="26289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76" name="Oval 56"/>
          <p:cNvSpPr>
            <a:spLocks noChangeArrowheads="1"/>
          </p:cNvSpPr>
          <p:nvPr/>
        </p:nvSpPr>
        <p:spPr bwMode="auto">
          <a:xfrm>
            <a:off x="2800350" y="268605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42" name="AutoShape 81"/>
          <p:cNvCxnSpPr>
            <a:cxnSpLocks noChangeShapeType="1"/>
          </p:cNvCxnSpPr>
          <p:nvPr/>
        </p:nvCxnSpPr>
        <p:spPr bwMode="auto">
          <a:xfrm>
            <a:off x="3886200" y="2507457"/>
            <a:ext cx="3028950" cy="178594"/>
          </a:xfrm>
          <a:prstGeom prst="curvedConnector4">
            <a:avLst>
              <a:gd name="adj1" fmla="val 10407"/>
              <a:gd name="adj2" fmla="val 567616"/>
            </a:avLst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78" name="Oval 56"/>
          <p:cNvSpPr>
            <a:spLocks noChangeArrowheads="1"/>
          </p:cNvSpPr>
          <p:nvPr/>
        </p:nvSpPr>
        <p:spPr bwMode="auto">
          <a:xfrm>
            <a:off x="3657600" y="22860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79" name="矩形 36"/>
          <p:cNvSpPr>
            <a:spLocks noChangeArrowheads="1"/>
          </p:cNvSpPr>
          <p:nvPr/>
        </p:nvSpPr>
        <p:spPr bwMode="auto">
          <a:xfrm>
            <a:off x="3200400" y="3739317"/>
            <a:ext cx="58864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发现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绿色节点对应的字符串是已经匹配的母串 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abc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的后缀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1800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bc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一定是某个子串的前缀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)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，那么就应该让母串中 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abc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的后一个字符继续和绿色节点出发的字符匹配，即试图匹配一个前缀为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bc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的子串。</a:t>
            </a:r>
          </a:p>
        </p:txBody>
      </p:sp>
      <p:sp>
        <p:nvSpPr>
          <p:cNvPr id="39980" name="Line 57"/>
          <p:cNvSpPr>
            <a:spLocks noChangeShapeType="1"/>
          </p:cNvSpPr>
          <p:nvPr/>
        </p:nvSpPr>
        <p:spPr bwMode="auto">
          <a:xfrm>
            <a:off x="6686550" y="205740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81" name="Oval 56"/>
          <p:cNvSpPr>
            <a:spLocks noChangeArrowheads="1"/>
          </p:cNvSpPr>
          <p:nvPr/>
        </p:nvSpPr>
        <p:spPr bwMode="auto">
          <a:xfrm>
            <a:off x="7143750" y="16002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82" name="Line 57"/>
          <p:cNvSpPr>
            <a:spLocks noChangeShapeType="1"/>
          </p:cNvSpPr>
          <p:nvPr/>
        </p:nvSpPr>
        <p:spPr bwMode="auto">
          <a:xfrm>
            <a:off x="6515100" y="1371600"/>
            <a:ext cx="742950" cy="2857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83" name="矩形 25"/>
          <p:cNvSpPr>
            <a:spLocks noChangeArrowheads="1"/>
          </p:cNvSpPr>
          <p:nvPr/>
        </p:nvSpPr>
        <p:spPr bwMode="auto">
          <a:xfrm>
            <a:off x="6858000" y="12573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c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84" name="Oval 56"/>
          <p:cNvSpPr>
            <a:spLocks noChangeArrowheads="1"/>
          </p:cNvSpPr>
          <p:nvPr/>
        </p:nvSpPr>
        <p:spPr bwMode="auto">
          <a:xfrm>
            <a:off x="7543800" y="22860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85" name="Line 57"/>
          <p:cNvSpPr>
            <a:spLocks noChangeShapeType="1"/>
          </p:cNvSpPr>
          <p:nvPr/>
        </p:nvSpPr>
        <p:spPr bwMode="auto">
          <a:xfrm>
            <a:off x="7429500" y="1943100"/>
            <a:ext cx="22860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86" name="Oval 56"/>
          <p:cNvSpPr>
            <a:spLocks noChangeArrowheads="1"/>
          </p:cNvSpPr>
          <p:nvPr/>
        </p:nvSpPr>
        <p:spPr bwMode="auto">
          <a:xfrm>
            <a:off x="7600950" y="234315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987" name="矩形 35"/>
          <p:cNvSpPr>
            <a:spLocks noChangeArrowheads="1"/>
          </p:cNvSpPr>
          <p:nvPr/>
        </p:nvSpPr>
        <p:spPr bwMode="auto">
          <a:xfrm>
            <a:off x="7543800" y="1943100"/>
            <a:ext cx="1714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m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404813" y="783502"/>
            <a:ext cx="29718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模式串：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5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abcd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abc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abe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ae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bc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be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bce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cm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50" dirty="0">
                <a:latin typeface="Courier New" panose="02070309020205020404" pitchFamily="49" charset="0"/>
                <a:ea typeface="微软雅黑" panose="020B0503020204020204" pitchFamily="34" charset="-122"/>
              </a:rPr>
              <a:t>母串：</a:t>
            </a:r>
            <a:r>
              <a:rPr lang="en-US" altLang="zh-CN" sz="22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kc</a:t>
            </a:r>
            <a:r>
              <a:rPr lang="en-US" altLang="zh-CN" sz="2250" dirty="0" err="1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abc</a:t>
            </a:r>
            <a:r>
              <a:rPr lang="en-US" altLang="zh-CN" sz="225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m</a:t>
            </a:r>
            <a:r>
              <a:rPr lang="en-US" altLang="zh-CN" sz="22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gh</a:t>
            </a:r>
            <a:endParaRPr lang="en-US" altLang="zh-CN" sz="22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2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478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Oval 56"/>
          <p:cNvSpPr>
            <a:spLocks noChangeArrowheads="1"/>
          </p:cNvSpPr>
          <p:nvPr/>
        </p:nvSpPr>
        <p:spPr bwMode="auto">
          <a:xfrm>
            <a:off x="6115050" y="11430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50" dirty="0">
                <a:latin typeface="Courier New" panose="02070309020205020404" pitchFamily="49" charset="0"/>
                <a:ea typeface="微软雅黑" panose="020B0503020204020204" pitchFamily="34" charset="-122"/>
              </a:rPr>
              <a:t>root</a:t>
            </a:r>
          </a:p>
        </p:txBody>
      </p:sp>
      <p:sp>
        <p:nvSpPr>
          <p:cNvPr id="40963" name="Line 57"/>
          <p:cNvSpPr>
            <a:spLocks noChangeShapeType="1"/>
          </p:cNvSpPr>
          <p:nvPr/>
        </p:nvSpPr>
        <p:spPr bwMode="auto">
          <a:xfrm flipH="1">
            <a:off x="5600700" y="1371600"/>
            <a:ext cx="51435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64" name="矩形 4"/>
          <p:cNvSpPr>
            <a:spLocks noChangeArrowheads="1"/>
          </p:cNvSpPr>
          <p:nvPr/>
        </p:nvSpPr>
        <p:spPr bwMode="auto">
          <a:xfrm>
            <a:off x="5715000" y="12001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endParaRPr lang="zh-CN" altLang="en-US" sz="1350" dirty="0">
              <a:solidFill>
                <a:srgbClr val="0070C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65" name="Oval 56"/>
          <p:cNvSpPr>
            <a:spLocks noChangeArrowheads="1"/>
          </p:cNvSpPr>
          <p:nvPr/>
        </p:nvSpPr>
        <p:spPr bwMode="auto">
          <a:xfrm>
            <a:off x="5257800" y="14859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66" name="Oval 56"/>
          <p:cNvSpPr>
            <a:spLocks noChangeArrowheads="1"/>
          </p:cNvSpPr>
          <p:nvPr/>
        </p:nvSpPr>
        <p:spPr bwMode="auto">
          <a:xfrm>
            <a:off x="4743450" y="25146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67" name="Line 57"/>
          <p:cNvSpPr>
            <a:spLocks noChangeShapeType="1"/>
          </p:cNvSpPr>
          <p:nvPr/>
        </p:nvSpPr>
        <p:spPr bwMode="auto">
          <a:xfrm flipH="1">
            <a:off x="4791075" y="1749029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68" name="矩形 8"/>
          <p:cNvSpPr>
            <a:spLocks noChangeArrowheads="1"/>
          </p:cNvSpPr>
          <p:nvPr/>
        </p:nvSpPr>
        <p:spPr bwMode="auto">
          <a:xfrm>
            <a:off x="4914900" y="15430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endParaRPr lang="zh-CN" altLang="en-US" sz="1350" dirty="0">
              <a:solidFill>
                <a:srgbClr val="0070C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69" name="Oval 56"/>
          <p:cNvSpPr>
            <a:spLocks noChangeArrowheads="1"/>
          </p:cNvSpPr>
          <p:nvPr/>
        </p:nvSpPr>
        <p:spPr bwMode="auto">
          <a:xfrm>
            <a:off x="4457700" y="18859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70" name="Line 57"/>
          <p:cNvSpPr>
            <a:spLocks noChangeShapeType="1"/>
          </p:cNvSpPr>
          <p:nvPr/>
        </p:nvSpPr>
        <p:spPr bwMode="auto">
          <a:xfrm flipH="1">
            <a:off x="3943350" y="2114550"/>
            <a:ext cx="51435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71" name="矩形 11"/>
          <p:cNvSpPr>
            <a:spLocks noChangeArrowheads="1"/>
          </p:cNvSpPr>
          <p:nvPr/>
        </p:nvSpPr>
        <p:spPr bwMode="auto">
          <a:xfrm>
            <a:off x="4057650" y="19431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c</a:t>
            </a:r>
            <a:endParaRPr lang="zh-CN" altLang="en-US" sz="1350" dirty="0">
              <a:solidFill>
                <a:srgbClr val="0070C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72" name="Oval 56"/>
          <p:cNvSpPr>
            <a:spLocks noChangeArrowheads="1"/>
          </p:cNvSpPr>
          <p:nvPr/>
        </p:nvSpPr>
        <p:spPr bwMode="auto">
          <a:xfrm>
            <a:off x="3600450" y="22288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73" name="Line 57"/>
          <p:cNvSpPr>
            <a:spLocks noChangeShapeType="1"/>
          </p:cNvSpPr>
          <p:nvPr/>
        </p:nvSpPr>
        <p:spPr bwMode="auto">
          <a:xfrm>
            <a:off x="4686300" y="222885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74" name="矩形 14"/>
          <p:cNvSpPr>
            <a:spLocks noChangeArrowheads="1"/>
          </p:cNvSpPr>
          <p:nvPr/>
        </p:nvSpPr>
        <p:spPr bwMode="auto">
          <a:xfrm>
            <a:off x="4743450" y="21717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e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75" name="Oval 56"/>
          <p:cNvSpPr>
            <a:spLocks noChangeArrowheads="1"/>
          </p:cNvSpPr>
          <p:nvPr/>
        </p:nvSpPr>
        <p:spPr bwMode="auto">
          <a:xfrm>
            <a:off x="4800600" y="257175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76" name="Oval 56"/>
          <p:cNvSpPr>
            <a:spLocks noChangeArrowheads="1"/>
          </p:cNvSpPr>
          <p:nvPr/>
        </p:nvSpPr>
        <p:spPr bwMode="auto">
          <a:xfrm>
            <a:off x="5543550" y="21145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77" name="Line 57"/>
          <p:cNvSpPr>
            <a:spLocks noChangeShapeType="1"/>
          </p:cNvSpPr>
          <p:nvPr/>
        </p:nvSpPr>
        <p:spPr bwMode="auto">
          <a:xfrm>
            <a:off x="5486400" y="182880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78" name="Oval 56"/>
          <p:cNvSpPr>
            <a:spLocks noChangeArrowheads="1"/>
          </p:cNvSpPr>
          <p:nvPr/>
        </p:nvSpPr>
        <p:spPr bwMode="auto">
          <a:xfrm>
            <a:off x="5600700" y="21717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79" name="矩形 19"/>
          <p:cNvSpPr>
            <a:spLocks noChangeArrowheads="1"/>
          </p:cNvSpPr>
          <p:nvPr/>
        </p:nvSpPr>
        <p:spPr bwMode="auto">
          <a:xfrm>
            <a:off x="5543550" y="18288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e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80" name="Oval 56"/>
          <p:cNvSpPr>
            <a:spLocks noChangeArrowheads="1"/>
          </p:cNvSpPr>
          <p:nvPr/>
        </p:nvSpPr>
        <p:spPr bwMode="auto">
          <a:xfrm>
            <a:off x="6457950" y="17145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81" name="Line 57"/>
          <p:cNvSpPr>
            <a:spLocks noChangeShapeType="1"/>
          </p:cNvSpPr>
          <p:nvPr/>
        </p:nvSpPr>
        <p:spPr bwMode="auto">
          <a:xfrm>
            <a:off x="6400800" y="142875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82" name="矩形 22"/>
          <p:cNvSpPr>
            <a:spLocks noChangeArrowheads="1"/>
          </p:cNvSpPr>
          <p:nvPr/>
        </p:nvSpPr>
        <p:spPr bwMode="auto">
          <a:xfrm>
            <a:off x="6457950" y="14287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endParaRPr lang="zh-CN" altLang="en-US" sz="1350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83" name="Oval 56"/>
          <p:cNvSpPr>
            <a:spLocks noChangeArrowheads="1"/>
          </p:cNvSpPr>
          <p:nvPr/>
        </p:nvSpPr>
        <p:spPr bwMode="auto">
          <a:xfrm>
            <a:off x="6743700" y="23431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84" name="Line 57"/>
          <p:cNvSpPr>
            <a:spLocks noChangeShapeType="1"/>
          </p:cNvSpPr>
          <p:nvPr/>
        </p:nvSpPr>
        <p:spPr bwMode="auto">
          <a:xfrm>
            <a:off x="6686550" y="205740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85" name="矩形 25"/>
          <p:cNvSpPr>
            <a:spLocks noChangeArrowheads="1"/>
          </p:cNvSpPr>
          <p:nvPr/>
        </p:nvSpPr>
        <p:spPr bwMode="auto">
          <a:xfrm>
            <a:off x="6743700" y="20574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c</a:t>
            </a:r>
            <a:endParaRPr lang="zh-CN" altLang="en-US" sz="1350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86" name="Oval 56"/>
          <p:cNvSpPr>
            <a:spLocks noChangeArrowheads="1"/>
          </p:cNvSpPr>
          <p:nvPr/>
        </p:nvSpPr>
        <p:spPr bwMode="auto">
          <a:xfrm>
            <a:off x="6172200" y="23431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87" name="Line 57"/>
          <p:cNvSpPr>
            <a:spLocks noChangeShapeType="1"/>
          </p:cNvSpPr>
          <p:nvPr/>
        </p:nvSpPr>
        <p:spPr bwMode="auto">
          <a:xfrm flipH="1">
            <a:off x="6286500" y="2057400"/>
            <a:ext cx="2857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88" name="Oval 56"/>
          <p:cNvSpPr>
            <a:spLocks noChangeArrowheads="1"/>
          </p:cNvSpPr>
          <p:nvPr/>
        </p:nvSpPr>
        <p:spPr bwMode="auto">
          <a:xfrm>
            <a:off x="6229350" y="24003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89" name="矩形 29"/>
          <p:cNvSpPr>
            <a:spLocks noChangeArrowheads="1"/>
          </p:cNvSpPr>
          <p:nvPr/>
        </p:nvSpPr>
        <p:spPr bwMode="auto">
          <a:xfrm>
            <a:off x="6286500" y="20002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e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90" name="Oval 56"/>
          <p:cNvSpPr>
            <a:spLocks noChangeArrowheads="1"/>
          </p:cNvSpPr>
          <p:nvPr/>
        </p:nvSpPr>
        <p:spPr bwMode="auto">
          <a:xfrm>
            <a:off x="6800850" y="2400300"/>
            <a:ext cx="228600" cy="2286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92" name="Oval 56"/>
          <p:cNvSpPr>
            <a:spLocks noChangeArrowheads="1"/>
          </p:cNvSpPr>
          <p:nvPr/>
        </p:nvSpPr>
        <p:spPr bwMode="auto">
          <a:xfrm>
            <a:off x="7143750" y="30289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93" name="Line 57"/>
          <p:cNvSpPr>
            <a:spLocks noChangeShapeType="1"/>
          </p:cNvSpPr>
          <p:nvPr/>
        </p:nvSpPr>
        <p:spPr bwMode="auto">
          <a:xfrm>
            <a:off x="7029450" y="2686050"/>
            <a:ext cx="22860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94" name="Oval 56"/>
          <p:cNvSpPr>
            <a:spLocks noChangeArrowheads="1"/>
          </p:cNvSpPr>
          <p:nvPr/>
        </p:nvSpPr>
        <p:spPr bwMode="auto">
          <a:xfrm>
            <a:off x="7200900" y="30861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95" name="矩形 35"/>
          <p:cNvSpPr>
            <a:spLocks noChangeArrowheads="1"/>
          </p:cNvSpPr>
          <p:nvPr/>
        </p:nvSpPr>
        <p:spPr bwMode="auto">
          <a:xfrm>
            <a:off x="7143750" y="2686050"/>
            <a:ext cx="1714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e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9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87313"/>
            <a:ext cx="8358188" cy="795337"/>
          </a:xfrm>
        </p:spPr>
        <p:txBody>
          <a:bodyPr/>
          <a:lstStyle/>
          <a:p>
            <a:pPr algn="l"/>
            <a:r>
              <a:rPr lang="en-US" altLang="zh-CN" sz="2800" dirty="0" err="1">
                <a:solidFill>
                  <a:schemeClr val="tx2"/>
                </a:solidFill>
              </a:rPr>
              <a:t>Trie</a:t>
            </a:r>
            <a:r>
              <a:rPr lang="zh-CN" altLang="en-US" sz="2800" dirty="0">
                <a:solidFill>
                  <a:schemeClr val="tx2"/>
                </a:solidFill>
              </a:rPr>
              <a:t>图</a:t>
            </a:r>
            <a:endParaRPr lang="en-US" altLang="zh-CN" sz="2800" dirty="0">
              <a:solidFill>
                <a:schemeClr val="tx2"/>
              </a:solidFill>
            </a:endParaRPr>
          </a:p>
        </p:txBody>
      </p:sp>
      <p:sp>
        <p:nvSpPr>
          <p:cNvPr id="40997" name="Line 57"/>
          <p:cNvSpPr>
            <a:spLocks noChangeShapeType="1"/>
          </p:cNvSpPr>
          <p:nvPr/>
        </p:nvSpPr>
        <p:spPr bwMode="auto">
          <a:xfrm flipH="1">
            <a:off x="3086100" y="2514600"/>
            <a:ext cx="51435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98" name="矩形 39"/>
          <p:cNvSpPr>
            <a:spLocks noChangeArrowheads="1"/>
          </p:cNvSpPr>
          <p:nvPr/>
        </p:nvSpPr>
        <p:spPr bwMode="auto">
          <a:xfrm>
            <a:off x="3200400" y="23431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d</a:t>
            </a:r>
            <a:endParaRPr lang="zh-CN" altLang="en-US" sz="135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0999" name="Oval 56"/>
          <p:cNvSpPr>
            <a:spLocks noChangeArrowheads="1"/>
          </p:cNvSpPr>
          <p:nvPr/>
        </p:nvSpPr>
        <p:spPr bwMode="auto">
          <a:xfrm>
            <a:off x="2743200" y="26289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000" name="Oval 56"/>
          <p:cNvSpPr>
            <a:spLocks noChangeArrowheads="1"/>
          </p:cNvSpPr>
          <p:nvPr/>
        </p:nvSpPr>
        <p:spPr bwMode="auto">
          <a:xfrm>
            <a:off x="2800350" y="268605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42" name="AutoShape 81"/>
          <p:cNvCxnSpPr>
            <a:cxnSpLocks noChangeShapeType="1"/>
          </p:cNvCxnSpPr>
          <p:nvPr/>
        </p:nvCxnSpPr>
        <p:spPr bwMode="auto">
          <a:xfrm>
            <a:off x="3886200" y="2507457"/>
            <a:ext cx="3028950" cy="178594"/>
          </a:xfrm>
          <a:prstGeom prst="curvedConnector4">
            <a:avLst>
              <a:gd name="adj1" fmla="val 10407"/>
              <a:gd name="adj2" fmla="val 567616"/>
            </a:avLst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002" name="Oval 56"/>
          <p:cNvSpPr>
            <a:spLocks noChangeArrowheads="1"/>
          </p:cNvSpPr>
          <p:nvPr/>
        </p:nvSpPr>
        <p:spPr bwMode="auto">
          <a:xfrm>
            <a:off x="3657600" y="22860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003" name="矩形 36"/>
          <p:cNvSpPr>
            <a:spLocks noChangeArrowheads="1"/>
          </p:cNvSpPr>
          <p:nvPr/>
        </p:nvSpPr>
        <p:spPr bwMode="auto">
          <a:xfrm>
            <a:off x="3237328" y="3925139"/>
            <a:ext cx="58864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m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和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e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失配。但是发现蓝色节点节点对应的字符串是已经匹配的母串 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abc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的后缀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c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，那么就应该让母串中 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abc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的后一个字符继续和蓝色节点出发的字符匹配</a:t>
            </a:r>
          </a:p>
        </p:txBody>
      </p:sp>
      <p:sp>
        <p:nvSpPr>
          <p:cNvPr id="41004" name="Line 57"/>
          <p:cNvSpPr>
            <a:spLocks noChangeShapeType="1"/>
          </p:cNvSpPr>
          <p:nvPr/>
        </p:nvSpPr>
        <p:spPr bwMode="auto">
          <a:xfrm>
            <a:off x="6686550" y="205740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005" name="Oval 56"/>
          <p:cNvSpPr>
            <a:spLocks noChangeArrowheads="1"/>
          </p:cNvSpPr>
          <p:nvPr/>
        </p:nvSpPr>
        <p:spPr bwMode="auto">
          <a:xfrm>
            <a:off x="7143750" y="16002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006" name="Line 57"/>
          <p:cNvSpPr>
            <a:spLocks noChangeShapeType="1"/>
          </p:cNvSpPr>
          <p:nvPr/>
        </p:nvSpPr>
        <p:spPr bwMode="auto">
          <a:xfrm>
            <a:off x="6515100" y="1371600"/>
            <a:ext cx="742950" cy="2857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007" name="矩形 25"/>
          <p:cNvSpPr>
            <a:spLocks noChangeArrowheads="1"/>
          </p:cNvSpPr>
          <p:nvPr/>
        </p:nvSpPr>
        <p:spPr bwMode="auto">
          <a:xfrm>
            <a:off x="6858000" y="12573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c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008" name="Oval 56"/>
          <p:cNvSpPr>
            <a:spLocks noChangeArrowheads="1"/>
          </p:cNvSpPr>
          <p:nvPr/>
        </p:nvSpPr>
        <p:spPr bwMode="auto">
          <a:xfrm>
            <a:off x="7543800" y="22860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009" name="Line 57"/>
          <p:cNvSpPr>
            <a:spLocks noChangeShapeType="1"/>
          </p:cNvSpPr>
          <p:nvPr/>
        </p:nvSpPr>
        <p:spPr bwMode="auto">
          <a:xfrm>
            <a:off x="7429500" y="1943100"/>
            <a:ext cx="22860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010" name="Oval 56"/>
          <p:cNvSpPr>
            <a:spLocks noChangeArrowheads="1"/>
          </p:cNvSpPr>
          <p:nvPr/>
        </p:nvSpPr>
        <p:spPr bwMode="auto">
          <a:xfrm>
            <a:off x="7600950" y="234315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011" name="矩形 35"/>
          <p:cNvSpPr>
            <a:spLocks noChangeArrowheads="1"/>
          </p:cNvSpPr>
          <p:nvPr/>
        </p:nvSpPr>
        <p:spPr bwMode="auto">
          <a:xfrm>
            <a:off x="7543800" y="1943100"/>
            <a:ext cx="1714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m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53" name="AutoShape 81"/>
          <p:cNvCxnSpPr>
            <a:cxnSpLocks noChangeShapeType="1"/>
            <a:stCxn id="40983" idx="6"/>
            <a:endCxn id="41005" idx="4"/>
          </p:cNvCxnSpPr>
          <p:nvPr/>
        </p:nvCxnSpPr>
        <p:spPr bwMode="auto">
          <a:xfrm flipV="1">
            <a:off x="7086600" y="1943100"/>
            <a:ext cx="228600" cy="571500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013" name="Oval 56"/>
          <p:cNvSpPr>
            <a:spLocks noChangeArrowheads="1"/>
          </p:cNvSpPr>
          <p:nvPr/>
        </p:nvSpPr>
        <p:spPr bwMode="auto">
          <a:xfrm>
            <a:off x="7200900" y="1657350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59" name="Text Box 3"/>
          <p:cNvSpPr txBox="1">
            <a:spLocks noChangeArrowheads="1"/>
          </p:cNvSpPr>
          <p:nvPr/>
        </p:nvSpPr>
        <p:spPr bwMode="auto">
          <a:xfrm>
            <a:off x="404813" y="783502"/>
            <a:ext cx="29718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模式串：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5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abcd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abc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abe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ae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bc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be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bce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cm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50" dirty="0">
                <a:latin typeface="Courier New" panose="02070309020205020404" pitchFamily="49" charset="0"/>
                <a:ea typeface="微软雅黑" panose="020B0503020204020204" pitchFamily="34" charset="-122"/>
              </a:rPr>
              <a:t>母串：</a:t>
            </a:r>
            <a:r>
              <a:rPr lang="en-US" altLang="zh-CN" sz="22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kc</a:t>
            </a:r>
            <a:r>
              <a:rPr lang="en-US" altLang="zh-CN" sz="2250" dirty="0" err="1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abc</a:t>
            </a:r>
            <a:r>
              <a:rPr lang="en-US" altLang="zh-CN" sz="225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m</a:t>
            </a:r>
            <a:r>
              <a:rPr lang="en-US" altLang="zh-CN" sz="22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gh</a:t>
            </a:r>
            <a:endParaRPr lang="en-US" altLang="zh-CN" sz="22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2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498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Oval 56"/>
          <p:cNvSpPr>
            <a:spLocks noChangeArrowheads="1"/>
          </p:cNvSpPr>
          <p:nvPr/>
        </p:nvSpPr>
        <p:spPr bwMode="auto">
          <a:xfrm>
            <a:off x="6115050" y="11430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50" dirty="0">
                <a:latin typeface="Courier New" panose="02070309020205020404" pitchFamily="49" charset="0"/>
                <a:ea typeface="微软雅黑" panose="020B0503020204020204" pitchFamily="34" charset="-122"/>
              </a:rPr>
              <a:t>root</a:t>
            </a:r>
          </a:p>
        </p:txBody>
      </p:sp>
      <p:sp>
        <p:nvSpPr>
          <p:cNvPr id="41987" name="Line 57"/>
          <p:cNvSpPr>
            <a:spLocks noChangeShapeType="1"/>
          </p:cNvSpPr>
          <p:nvPr/>
        </p:nvSpPr>
        <p:spPr bwMode="auto">
          <a:xfrm flipH="1">
            <a:off x="5600700" y="1371600"/>
            <a:ext cx="51435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988" name="矩形 4"/>
          <p:cNvSpPr>
            <a:spLocks noChangeArrowheads="1"/>
          </p:cNvSpPr>
          <p:nvPr/>
        </p:nvSpPr>
        <p:spPr bwMode="auto">
          <a:xfrm>
            <a:off x="5715000" y="12001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endParaRPr lang="zh-CN" altLang="en-US" sz="1350" dirty="0">
              <a:solidFill>
                <a:srgbClr val="0070C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989" name="Oval 56"/>
          <p:cNvSpPr>
            <a:spLocks noChangeArrowheads="1"/>
          </p:cNvSpPr>
          <p:nvPr/>
        </p:nvSpPr>
        <p:spPr bwMode="auto">
          <a:xfrm>
            <a:off x="5257800" y="14859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990" name="Oval 56"/>
          <p:cNvSpPr>
            <a:spLocks noChangeArrowheads="1"/>
          </p:cNvSpPr>
          <p:nvPr/>
        </p:nvSpPr>
        <p:spPr bwMode="auto">
          <a:xfrm>
            <a:off x="4743450" y="25146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991" name="Line 57"/>
          <p:cNvSpPr>
            <a:spLocks noChangeShapeType="1"/>
          </p:cNvSpPr>
          <p:nvPr/>
        </p:nvSpPr>
        <p:spPr bwMode="auto">
          <a:xfrm flipH="1">
            <a:off x="4791075" y="1749029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992" name="矩形 8"/>
          <p:cNvSpPr>
            <a:spLocks noChangeArrowheads="1"/>
          </p:cNvSpPr>
          <p:nvPr/>
        </p:nvSpPr>
        <p:spPr bwMode="auto">
          <a:xfrm>
            <a:off x="4914900" y="15430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endParaRPr lang="zh-CN" altLang="en-US" sz="1350" dirty="0">
              <a:solidFill>
                <a:srgbClr val="0070C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993" name="Oval 56"/>
          <p:cNvSpPr>
            <a:spLocks noChangeArrowheads="1"/>
          </p:cNvSpPr>
          <p:nvPr/>
        </p:nvSpPr>
        <p:spPr bwMode="auto">
          <a:xfrm>
            <a:off x="4457700" y="18859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994" name="Line 57"/>
          <p:cNvSpPr>
            <a:spLocks noChangeShapeType="1"/>
          </p:cNvSpPr>
          <p:nvPr/>
        </p:nvSpPr>
        <p:spPr bwMode="auto">
          <a:xfrm flipH="1">
            <a:off x="3943350" y="2114550"/>
            <a:ext cx="51435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995" name="矩形 11"/>
          <p:cNvSpPr>
            <a:spLocks noChangeArrowheads="1"/>
          </p:cNvSpPr>
          <p:nvPr/>
        </p:nvSpPr>
        <p:spPr bwMode="auto">
          <a:xfrm>
            <a:off x="4057650" y="19431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c</a:t>
            </a:r>
            <a:endParaRPr lang="zh-CN" altLang="en-US" sz="1350" dirty="0">
              <a:solidFill>
                <a:srgbClr val="0070C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996" name="Oval 56"/>
          <p:cNvSpPr>
            <a:spLocks noChangeArrowheads="1"/>
          </p:cNvSpPr>
          <p:nvPr/>
        </p:nvSpPr>
        <p:spPr bwMode="auto">
          <a:xfrm>
            <a:off x="3600450" y="22288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997" name="Line 57"/>
          <p:cNvSpPr>
            <a:spLocks noChangeShapeType="1"/>
          </p:cNvSpPr>
          <p:nvPr/>
        </p:nvSpPr>
        <p:spPr bwMode="auto">
          <a:xfrm>
            <a:off x="4686300" y="222885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998" name="矩形 14"/>
          <p:cNvSpPr>
            <a:spLocks noChangeArrowheads="1"/>
          </p:cNvSpPr>
          <p:nvPr/>
        </p:nvSpPr>
        <p:spPr bwMode="auto">
          <a:xfrm>
            <a:off x="4743450" y="21717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e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999" name="Oval 56"/>
          <p:cNvSpPr>
            <a:spLocks noChangeArrowheads="1"/>
          </p:cNvSpPr>
          <p:nvPr/>
        </p:nvSpPr>
        <p:spPr bwMode="auto">
          <a:xfrm>
            <a:off x="4800600" y="257175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00" name="Oval 56"/>
          <p:cNvSpPr>
            <a:spLocks noChangeArrowheads="1"/>
          </p:cNvSpPr>
          <p:nvPr/>
        </p:nvSpPr>
        <p:spPr bwMode="auto">
          <a:xfrm>
            <a:off x="5543550" y="21145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01" name="Line 57"/>
          <p:cNvSpPr>
            <a:spLocks noChangeShapeType="1"/>
          </p:cNvSpPr>
          <p:nvPr/>
        </p:nvSpPr>
        <p:spPr bwMode="auto">
          <a:xfrm>
            <a:off x="5486400" y="182880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02" name="Oval 56"/>
          <p:cNvSpPr>
            <a:spLocks noChangeArrowheads="1"/>
          </p:cNvSpPr>
          <p:nvPr/>
        </p:nvSpPr>
        <p:spPr bwMode="auto">
          <a:xfrm>
            <a:off x="5600700" y="21717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03" name="矩形 19"/>
          <p:cNvSpPr>
            <a:spLocks noChangeArrowheads="1"/>
          </p:cNvSpPr>
          <p:nvPr/>
        </p:nvSpPr>
        <p:spPr bwMode="auto">
          <a:xfrm>
            <a:off x="5543550" y="18288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e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04" name="Oval 56"/>
          <p:cNvSpPr>
            <a:spLocks noChangeArrowheads="1"/>
          </p:cNvSpPr>
          <p:nvPr/>
        </p:nvSpPr>
        <p:spPr bwMode="auto">
          <a:xfrm>
            <a:off x="6457950" y="17145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05" name="Line 57"/>
          <p:cNvSpPr>
            <a:spLocks noChangeShapeType="1"/>
          </p:cNvSpPr>
          <p:nvPr/>
        </p:nvSpPr>
        <p:spPr bwMode="auto">
          <a:xfrm>
            <a:off x="6400800" y="142875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06" name="矩形 22"/>
          <p:cNvSpPr>
            <a:spLocks noChangeArrowheads="1"/>
          </p:cNvSpPr>
          <p:nvPr/>
        </p:nvSpPr>
        <p:spPr bwMode="auto">
          <a:xfrm>
            <a:off x="6457950" y="14287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endParaRPr lang="zh-CN" altLang="en-US" sz="1350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07" name="Oval 56"/>
          <p:cNvSpPr>
            <a:spLocks noChangeArrowheads="1"/>
          </p:cNvSpPr>
          <p:nvPr/>
        </p:nvSpPr>
        <p:spPr bwMode="auto">
          <a:xfrm>
            <a:off x="6743700" y="23431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08" name="Line 57"/>
          <p:cNvSpPr>
            <a:spLocks noChangeShapeType="1"/>
          </p:cNvSpPr>
          <p:nvPr/>
        </p:nvSpPr>
        <p:spPr bwMode="auto">
          <a:xfrm>
            <a:off x="6686550" y="205740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09" name="矩形 25"/>
          <p:cNvSpPr>
            <a:spLocks noChangeArrowheads="1"/>
          </p:cNvSpPr>
          <p:nvPr/>
        </p:nvSpPr>
        <p:spPr bwMode="auto">
          <a:xfrm>
            <a:off x="6743700" y="20574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c</a:t>
            </a:r>
            <a:endParaRPr lang="zh-CN" altLang="en-US" sz="1350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10" name="Oval 56"/>
          <p:cNvSpPr>
            <a:spLocks noChangeArrowheads="1"/>
          </p:cNvSpPr>
          <p:nvPr/>
        </p:nvSpPr>
        <p:spPr bwMode="auto">
          <a:xfrm>
            <a:off x="6172200" y="23431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11" name="Line 57"/>
          <p:cNvSpPr>
            <a:spLocks noChangeShapeType="1"/>
          </p:cNvSpPr>
          <p:nvPr/>
        </p:nvSpPr>
        <p:spPr bwMode="auto">
          <a:xfrm flipH="1">
            <a:off x="6286500" y="2057400"/>
            <a:ext cx="2857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12" name="Oval 56"/>
          <p:cNvSpPr>
            <a:spLocks noChangeArrowheads="1"/>
          </p:cNvSpPr>
          <p:nvPr/>
        </p:nvSpPr>
        <p:spPr bwMode="auto">
          <a:xfrm>
            <a:off x="6229350" y="24003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13" name="矩形 29"/>
          <p:cNvSpPr>
            <a:spLocks noChangeArrowheads="1"/>
          </p:cNvSpPr>
          <p:nvPr/>
        </p:nvSpPr>
        <p:spPr bwMode="auto">
          <a:xfrm>
            <a:off x="6286500" y="20002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e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14" name="Oval 56"/>
          <p:cNvSpPr>
            <a:spLocks noChangeArrowheads="1"/>
          </p:cNvSpPr>
          <p:nvPr/>
        </p:nvSpPr>
        <p:spPr bwMode="auto">
          <a:xfrm>
            <a:off x="6800850" y="2400300"/>
            <a:ext cx="228600" cy="2286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16" name="Oval 56"/>
          <p:cNvSpPr>
            <a:spLocks noChangeArrowheads="1"/>
          </p:cNvSpPr>
          <p:nvPr/>
        </p:nvSpPr>
        <p:spPr bwMode="auto">
          <a:xfrm>
            <a:off x="7143750" y="30289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17" name="Line 57"/>
          <p:cNvSpPr>
            <a:spLocks noChangeShapeType="1"/>
          </p:cNvSpPr>
          <p:nvPr/>
        </p:nvSpPr>
        <p:spPr bwMode="auto">
          <a:xfrm>
            <a:off x="7029450" y="2686050"/>
            <a:ext cx="22860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18" name="Oval 56"/>
          <p:cNvSpPr>
            <a:spLocks noChangeArrowheads="1"/>
          </p:cNvSpPr>
          <p:nvPr/>
        </p:nvSpPr>
        <p:spPr bwMode="auto">
          <a:xfrm>
            <a:off x="7200900" y="30861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19" name="矩形 35"/>
          <p:cNvSpPr>
            <a:spLocks noChangeArrowheads="1"/>
          </p:cNvSpPr>
          <p:nvPr/>
        </p:nvSpPr>
        <p:spPr bwMode="auto">
          <a:xfrm>
            <a:off x="7143750" y="2686050"/>
            <a:ext cx="1714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e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2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87313"/>
            <a:ext cx="8358188" cy="795337"/>
          </a:xfrm>
        </p:spPr>
        <p:txBody>
          <a:bodyPr/>
          <a:lstStyle/>
          <a:p>
            <a:pPr algn="l"/>
            <a:r>
              <a:rPr lang="en-US" altLang="zh-CN" sz="2800" dirty="0" err="1">
                <a:solidFill>
                  <a:schemeClr val="tx2"/>
                </a:solidFill>
              </a:rPr>
              <a:t>Trie</a:t>
            </a:r>
            <a:r>
              <a:rPr lang="zh-CN" altLang="en-US" sz="2800" dirty="0">
                <a:solidFill>
                  <a:schemeClr val="tx2"/>
                </a:solidFill>
              </a:rPr>
              <a:t>图</a:t>
            </a:r>
            <a:endParaRPr lang="en-US" altLang="zh-CN" sz="2800" dirty="0">
              <a:solidFill>
                <a:schemeClr val="tx2"/>
              </a:solidFill>
            </a:endParaRPr>
          </a:p>
        </p:txBody>
      </p:sp>
      <p:sp>
        <p:nvSpPr>
          <p:cNvPr id="42021" name="Line 57"/>
          <p:cNvSpPr>
            <a:spLocks noChangeShapeType="1"/>
          </p:cNvSpPr>
          <p:nvPr/>
        </p:nvSpPr>
        <p:spPr bwMode="auto">
          <a:xfrm flipH="1">
            <a:off x="3086100" y="2514600"/>
            <a:ext cx="51435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22" name="矩形 39"/>
          <p:cNvSpPr>
            <a:spLocks noChangeArrowheads="1"/>
          </p:cNvSpPr>
          <p:nvPr/>
        </p:nvSpPr>
        <p:spPr bwMode="auto">
          <a:xfrm>
            <a:off x="3200400" y="23431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d</a:t>
            </a:r>
            <a:endParaRPr lang="zh-CN" altLang="en-US" sz="135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23" name="Oval 56"/>
          <p:cNvSpPr>
            <a:spLocks noChangeArrowheads="1"/>
          </p:cNvSpPr>
          <p:nvPr/>
        </p:nvSpPr>
        <p:spPr bwMode="auto">
          <a:xfrm>
            <a:off x="2743200" y="26289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24" name="Oval 56"/>
          <p:cNvSpPr>
            <a:spLocks noChangeArrowheads="1"/>
          </p:cNvSpPr>
          <p:nvPr/>
        </p:nvSpPr>
        <p:spPr bwMode="auto">
          <a:xfrm>
            <a:off x="2800350" y="268605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42" name="AutoShape 81"/>
          <p:cNvCxnSpPr>
            <a:cxnSpLocks noChangeShapeType="1"/>
          </p:cNvCxnSpPr>
          <p:nvPr/>
        </p:nvCxnSpPr>
        <p:spPr bwMode="auto">
          <a:xfrm>
            <a:off x="3886200" y="2507457"/>
            <a:ext cx="3028950" cy="178594"/>
          </a:xfrm>
          <a:prstGeom prst="curvedConnector4">
            <a:avLst>
              <a:gd name="adj1" fmla="val 10407"/>
              <a:gd name="adj2" fmla="val 567616"/>
            </a:avLst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26" name="Oval 56"/>
          <p:cNvSpPr>
            <a:spLocks noChangeArrowheads="1"/>
          </p:cNvSpPr>
          <p:nvPr/>
        </p:nvSpPr>
        <p:spPr bwMode="auto">
          <a:xfrm>
            <a:off x="3657600" y="22860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27" name="矩形 36"/>
          <p:cNvSpPr>
            <a:spLocks noChangeArrowheads="1"/>
          </p:cNvSpPr>
          <p:nvPr/>
        </p:nvSpPr>
        <p:spPr bwMode="auto">
          <a:xfrm>
            <a:off x="3655148" y="4224790"/>
            <a:ext cx="58864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要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想办法在</a:t>
            </a: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Trie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图上走时，可以从 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1-&gt;2-&gt;3</a:t>
            </a:r>
            <a:endParaRPr lang="zh-CN" altLang="en-US" sz="18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28" name="Line 57"/>
          <p:cNvSpPr>
            <a:spLocks noChangeShapeType="1"/>
          </p:cNvSpPr>
          <p:nvPr/>
        </p:nvSpPr>
        <p:spPr bwMode="auto">
          <a:xfrm>
            <a:off x="6686550" y="205740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29" name="Oval 56"/>
          <p:cNvSpPr>
            <a:spLocks noChangeArrowheads="1"/>
          </p:cNvSpPr>
          <p:nvPr/>
        </p:nvSpPr>
        <p:spPr bwMode="auto">
          <a:xfrm>
            <a:off x="7143750" y="16002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30" name="Line 57"/>
          <p:cNvSpPr>
            <a:spLocks noChangeShapeType="1"/>
          </p:cNvSpPr>
          <p:nvPr/>
        </p:nvSpPr>
        <p:spPr bwMode="auto">
          <a:xfrm>
            <a:off x="6515100" y="1371600"/>
            <a:ext cx="742950" cy="2857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31" name="矩形 25"/>
          <p:cNvSpPr>
            <a:spLocks noChangeArrowheads="1"/>
          </p:cNvSpPr>
          <p:nvPr/>
        </p:nvSpPr>
        <p:spPr bwMode="auto">
          <a:xfrm>
            <a:off x="6858000" y="12573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c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32" name="Oval 56"/>
          <p:cNvSpPr>
            <a:spLocks noChangeArrowheads="1"/>
          </p:cNvSpPr>
          <p:nvPr/>
        </p:nvSpPr>
        <p:spPr bwMode="auto">
          <a:xfrm>
            <a:off x="7543800" y="22860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33" name="Line 57"/>
          <p:cNvSpPr>
            <a:spLocks noChangeShapeType="1"/>
          </p:cNvSpPr>
          <p:nvPr/>
        </p:nvSpPr>
        <p:spPr bwMode="auto">
          <a:xfrm>
            <a:off x="7429500" y="1943100"/>
            <a:ext cx="22860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34" name="Oval 56"/>
          <p:cNvSpPr>
            <a:spLocks noChangeArrowheads="1"/>
          </p:cNvSpPr>
          <p:nvPr/>
        </p:nvSpPr>
        <p:spPr bwMode="auto">
          <a:xfrm>
            <a:off x="7600950" y="234315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35" name="矩形 35"/>
          <p:cNvSpPr>
            <a:spLocks noChangeArrowheads="1"/>
          </p:cNvSpPr>
          <p:nvPr/>
        </p:nvSpPr>
        <p:spPr bwMode="auto">
          <a:xfrm>
            <a:off x="7543800" y="1943100"/>
            <a:ext cx="1714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m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53" name="AutoShape 81"/>
          <p:cNvCxnSpPr>
            <a:cxnSpLocks noChangeShapeType="1"/>
            <a:stCxn id="42007" idx="6"/>
            <a:endCxn id="42029" idx="4"/>
          </p:cNvCxnSpPr>
          <p:nvPr/>
        </p:nvCxnSpPr>
        <p:spPr bwMode="auto">
          <a:xfrm flipV="1">
            <a:off x="7086600" y="1943100"/>
            <a:ext cx="228600" cy="571500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37" name="Oval 56"/>
          <p:cNvSpPr>
            <a:spLocks noChangeArrowheads="1"/>
          </p:cNvSpPr>
          <p:nvPr/>
        </p:nvSpPr>
        <p:spPr bwMode="auto">
          <a:xfrm>
            <a:off x="7200900" y="1657350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38" name="TextBox 54"/>
          <p:cNvSpPr txBox="1">
            <a:spLocks noChangeArrowheads="1"/>
          </p:cNvSpPr>
          <p:nvPr/>
        </p:nvSpPr>
        <p:spPr bwMode="auto">
          <a:xfrm>
            <a:off x="3657600" y="2228850"/>
            <a:ext cx="1714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39" name="TextBox 55"/>
          <p:cNvSpPr txBox="1">
            <a:spLocks noChangeArrowheads="1"/>
          </p:cNvSpPr>
          <p:nvPr/>
        </p:nvSpPr>
        <p:spPr bwMode="auto">
          <a:xfrm>
            <a:off x="6800850" y="2343150"/>
            <a:ext cx="1714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2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40" name="TextBox 56"/>
          <p:cNvSpPr txBox="1">
            <a:spLocks noChangeArrowheads="1"/>
          </p:cNvSpPr>
          <p:nvPr/>
        </p:nvSpPr>
        <p:spPr bwMode="auto">
          <a:xfrm>
            <a:off x="7200900" y="1600200"/>
            <a:ext cx="1714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3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62" name="Text Box 3"/>
          <p:cNvSpPr txBox="1">
            <a:spLocks noChangeArrowheads="1"/>
          </p:cNvSpPr>
          <p:nvPr/>
        </p:nvSpPr>
        <p:spPr bwMode="auto">
          <a:xfrm>
            <a:off x="404813" y="783502"/>
            <a:ext cx="29718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模式串：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5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abcd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abc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abe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ae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bc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be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bce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cm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50" dirty="0">
                <a:latin typeface="Courier New" panose="02070309020205020404" pitchFamily="49" charset="0"/>
                <a:ea typeface="微软雅黑" panose="020B0503020204020204" pitchFamily="34" charset="-122"/>
              </a:rPr>
              <a:t>母串：</a:t>
            </a:r>
            <a:r>
              <a:rPr lang="en-US" altLang="zh-CN" sz="22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kc</a:t>
            </a:r>
            <a:r>
              <a:rPr lang="en-US" altLang="zh-CN" sz="2250" dirty="0" err="1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abc</a:t>
            </a:r>
            <a:r>
              <a:rPr lang="en-US" altLang="zh-CN" sz="225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m</a:t>
            </a:r>
            <a:r>
              <a:rPr lang="en-US" altLang="zh-CN" sz="22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gh</a:t>
            </a:r>
            <a:endParaRPr lang="en-US" altLang="zh-CN" sz="22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2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2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Oval 56"/>
          <p:cNvSpPr>
            <a:spLocks noChangeArrowheads="1"/>
          </p:cNvSpPr>
          <p:nvPr/>
        </p:nvSpPr>
        <p:spPr bwMode="auto">
          <a:xfrm>
            <a:off x="6115050" y="11430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50" dirty="0">
                <a:latin typeface="Courier New" panose="02070309020205020404" pitchFamily="49" charset="0"/>
                <a:ea typeface="微软雅黑" panose="020B0503020204020204" pitchFamily="34" charset="-122"/>
              </a:rPr>
              <a:t>root</a:t>
            </a:r>
          </a:p>
        </p:txBody>
      </p:sp>
      <p:sp>
        <p:nvSpPr>
          <p:cNvPr id="41987" name="Line 57"/>
          <p:cNvSpPr>
            <a:spLocks noChangeShapeType="1"/>
          </p:cNvSpPr>
          <p:nvPr/>
        </p:nvSpPr>
        <p:spPr bwMode="auto">
          <a:xfrm flipH="1">
            <a:off x="5600700" y="1371600"/>
            <a:ext cx="51435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988" name="矩形 4"/>
          <p:cNvSpPr>
            <a:spLocks noChangeArrowheads="1"/>
          </p:cNvSpPr>
          <p:nvPr/>
        </p:nvSpPr>
        <p:spPr bwMode="auto">
          <a:xfrm>
            <a:off x="5715000" y="12001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endParaRPr lang="zh-CN" altLang="en-US" sz="1350" dirty="0">
              <a:solidFill>
                <a:srgbClr val="0070C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989" name="Oval 56"/>
          <p:cNvSpPr>
            <a:spLocks noChangeArrowheads="1"/>
          </p:cNvSpPr>
          <p:nvPr/>
        </p:nvSpPr>
        <p:spPr bwMode="auto">
          <a:xfrm>
            <a:off x="5257800" y="14859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990" name="Oval 56"/>
          <p:cNvSpPr>
            <a:spLocks noChangeArrowheads="1"/>
          </p:cNvSpPr>
          <p:nvPr/>
        </p:nvSpPr>
        <p:spPr bwMode="auto">
          <a:xfrm>
            <a:off x="4743450" y="25146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991" name="Line 57"/>
          <p:cNvSpPr>
            <a:spLocks noChangeShapeType="1"/>
          </p:cNvSpPr>
          <p:nvPr/>
        </p:nvSpPr>
        <p:spPr bwMode="auto">
          <a:xfrm flipH="1">
            <a:off x="4791075" y="1749029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992" name="矩形 8"/>
          <p:cNvSpPr>
            <a:spLocks noChangeArrowheads="1"/>
          </p:cNvSpPr>
          <p:nvPr/>
        </p:nvSpPr>
        <p:spPr bwMode="auto">
          <a:xfrm>
            <a:off x="4914900" y="15430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endParaRPr lang="zh-CN" altLang="en-US" sz="1350" dirty="0">
              <a:solidFill>
                <a:srgbClr val="0070C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993" name="Oval 56"/>
          <p:cNvSpPr>
            <a:spLocks noChangeArrowheads="1"/>
          </p:cNvSpPr>
          <p:nvPr/>
        </p:nvSpPr>
        <p:spPr bwMode="auto">
          <a:xfrm>
            <a:off x="4457700" y="18859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994" name="Line 57"/>
          <p:cNvSpPr>
            <a:spLocks noChangeShapeType="1"/>
          </p:cNvSpPr>
          <p:nvPr/>
        </p:nvSpPr>
        <p:spPr bwMode="auto">
          <a:xfrm flipH="1">
            <a:off x="3943350" y="2114550"/>
            <a:ext cx="51435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995" name="矩形 11"/>
          <p:cNvSpPr>
            <a:spLocks noChangeArrowheads="1"/>
          </p:cNvSpPr>
          <p:nvPr/>
        </p:nvSpPr>
        <p:spPr bwMode="auto">
          <a:xfrm>
            <a:off x="4057650" y="19431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c</a:t>
            </a:r>
            <a:endParaRPr lang="zh-CN" altLang="en-US" sz="1350" dirty="0">
              <a:solidFill>
                <a:srgbClr val="0070C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996" name="Oval 56"/>
          <p:cNvSpPr>
            <a:spLocks noChangeArrowheads="1"/>
          </p:cNvSpPr>
          <p:nvPr/>
        </p:nvSpPr>
        <p:spPr bwMode="auto">
          <a:xfrm>
            <a:off x="3600450" y="22288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997" name="Line 57"/>
          <p:cNvSpPr>
            <a:spLocks noChangeShapeType="1"/>
          </p:cNvSpPr>
          <p:nvPr/>
        </p:nvSpPr>
        <p:spPr bwMode="auto">
          <a:xfrm>
            <a:off x="4686300" y="222885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998" name="矩形 14"/>
          <p:cNvSpPr>
            <a:spLocks noChangeArrowheads="1"/>
          </p:cNvSpPr>
          <p:nvPr/>
        </p:nvSpPr>
        <p:spPr bwMode="auto">
          <a:xfrm>
            <a:off x="4743450" y="21717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e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1999" name="Oval 56"/>
          <p:cNvSpPr>
            <a:spLocks noChangeArrowheads="1"/>
          </p:cNvSpPr>
          <p:nvPr/>
        </p:nvSpPr>
        <p:spPr bwMode="auto">
          <a:xfrm>
            <a:off x="4800600" y="257175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00" name="Oval 56"/>
          <p:cNvSpPr>
            <a:spLocks noChangeArrowheads="1"/>
          </p:cNvSpPr>
          <p:nvPr/>
        </p:nvSpPr>
        <p:spPr bwMode="auto">
          <a:xfrm>
            <a:off x="5543550" y="21145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01" name="Line 57"/>
          <p:cNvSpPr>
            <a:spLocks noChangeShapeType="1"/>
          </p:cNvSpPr>
          <p:nvPr/>
        </p:nvSpPr>
        <p:spPr bwMode="auto">
          <a:xfrm>
            <a:off x="5486400" y="182880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02" name="Oval 56"/>
          <p:cNvSpPr>
            <a:spLocks noChangeArrowheads="1"/>
          </p:cNvSpPr>
          <p:nvPr/>
        </p:nvSpPr>
        <p:spPr bwMode="auto">
          <a:xfrm>
            <a:off x="5600700" y="21717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03" name="矩形 19"/>
          <p:cNvSpPr>
            <a:spLocks noChangeArrowheads="1"/>
          </p:cNvSpPr>
          <p:nvPr/>
        </p:nvSpPr>
        <p:spPr bwMode="auto">
          <a:xfrm>
            <a:off x="5543550" y="18288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e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04" name="Oval 56"/>
          <p:cNvSpPr>
            <a:spLocks noChangeArrowheads="1"/>
          </p:cNvSpPr>
          <p:nvPr/>
        </p:nvSpPr>
        <p:spPr bwMode="auto">
          <a:xfrm>
            <a:off x="6457950" y="17145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05" name="Line 57"/>
          <p:cNvSpPr>
            <a:spLocks noChangeShapeType="1"/>
          </p:cNvSpPr>
          <p:nvPr/>
        </p:nvSpPr>
        <p:spPr bwMode="auto">
          <a:xfrm>
            <a:off x="6400800" y="142875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06" name="矩形 22"/>
          <p:cNvSpPr>
            <a:spLocks noChangeArrowheads="1"/>
          </p:cNvSpPr>
          <p:nvPr/>
        </p:nvSpPr>
        <p:spPr bwMode="auto">
          <a:xfrm>
            <a:off x="6457950" y="14287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endParaRPr lang="zh-CN" altLang="en-US" sz="1350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07" name="Oval 56"/>
          <p:cNvSpPr>
            <a:spLocks noChangeArrowheads="1"/>
          </p:cNvSpPr>
          <p:nvPr/>
        </p:nvSpPr>
        <p:spPr bwMode="auto">
          <a:xfrm>
            <a:off x="6743700" y="23431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08" name="Line 57"/>
          <p:cNvSpPr>
            <a:spLocks noChangeShapeType="1"/>
          </p:cNvSpPr>
          <p:nvPr/>
        </p:nvSpPr>
        <p:spPr bwMode="auto">
          <a:xfrm>
            <a:off x="6686550" y="205740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09" name="矩形 25"/>
          <p:cNvSpPr>
            <a:spLocks noChangeArrowheads="1"/>
          </p:cNvSpPr>
          <p:nvPr/>
        </p:nvSpPr>
        <p:spPr bwMode="auto">
          <a:xfrm>
            <a:off x="6743700" y="20574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c</a:t>
            </a:r>
            <a:endParaRPr lang="zh-CN" altLang="en-US" sz="1350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10" name="Oval 56"/>
          <p:cNvSpPr>
            <a:spLocks noChangeArrowheads="1"/>
          </p:cNvSpPr>
          <p:nvPr/>
        </p:nvSpPr>
        <p:spPr bwMode="auto">
          <a:xfrm>
            <a:off x="6172200" y="23431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11" name="Line 57"/>
          <p:cNvSpPr>
            <a:spLocks noChangeShapeType="1"/>
          </p:cNvSpPr>
          <p:nvPr/>
        </p:nvSpPr>
        <p:spPr bwMode="auto">
          <a:xfrm flipH="1">
            <a:off x="6286500" y="2057400"/>
            <a:ext cx="2857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12" name="Oval 56"/>
          <p:cNvSpPr>
            <a:spLocks noChangeArrowheads="1"/>
          </p:cNvSpPr>
          <p:nvPr/>
        </p:nvSpPr>
        <p:spPr bwMode="auto">
          <a:xfrm>
            <a:off x="6229350" y="24003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13" name="矩形 29"/>
          <p:cNvSpPr>
            <a:spLocks noChangeArrowheads="1"/>
          </p:cNvSpPr>
          <p:nvPr/>
        </p:nvSpPr>
        <p:spPr bwMode="auto">
          <a:xfrm>
            <a:off x="6286500" y="20002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e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14" name="Oval 56"/>
          <p:cNvSpPr>
            <a:spLocks noChangeArrowheads="1"/>
          </p:cNvSpPr>
          <p:nvPr/>
        </p:nvSpPr>
        <p:spPr bwMode="auto">
          <a:xfrm>
            <a:off x="6800850" y="2400300"/>
            <a:ext cx="228600" cy="228600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16" name="Oval 56"/>
          <p:cNvSpPr>
            <a:spLocks noChangeArrowheads="1"/>
          </p:cNvSpPr>
          <p:nvPr/>
        </p:nvSpPr>
        <p:spPr bwMode="auto">
          <a:xfrm>
            <a:off x="7143750" y="302895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17" name="Line 57"/>
          <p:cNvSpPr>
            <a:spLocks noChangeShapeType="1"/>
          </p:cNvSpPr>
          <p:nvPr/>
        </p:nvSpPr>
        <p:spPr bwMode="auto">
          <a:xfrm>
            <a:off x="7029450" y="2686050"/>
            <a:ext cx="22860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18" name="Oval 56"/>
          <p:cNvSpPr>
            <a:spLocks noChangeArrowheads="1"/>
          </p:cNvSpPr>
          <p:nvPr/>
        </p:nvSpPr>
        <p:spPr bwMode="auto">
          <a:xfrm>
            <a:off x="7200900" y="30861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19" name="矩形 35"/>
          <p:cNvSpPr>
            <a:spLocks noChangeArrowheads="1"/>
          </p:cNvSpPr>
          <p:nvPr/>
        </p:nvSpPr>
        <p:spPr bwMode="auto">
          <a:xfrm>
            <a:off x="7143750" y="2686050"/>
            <a:ext cx="1714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e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2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87313"/>
            <a:ext cx="8358188" cy="795337"/>
          </a:xfrm>
        </p:spPr>
        <p:txBody>
          <a:bodyPr/>
          <a:lstStyle/>
          <a:p>
            <a:pPr algn="l"/>
            <a:r>
              <a:rPr lang="en-US" altLang="zh-CN" sz="2800" dirty="0" err="1">
                <a:solidFill>
                  <a:schemeClr val="tx2"/>
                </a:solidFill>
              </a:rPr>
              <a:t>Trie</a:t>
            </a:r>
            <a:r>
              <a:rPr lang="zh-CN" altLang="en-US" sz="2800" dirty="0">
                <a:solidFill>
                  <a:schemeClr val="tx2"/>
                </a:solidFill>
              </a:rPr>
              <a:t>图</a:t>
            </a:r>
            <a:endParaRPr lang="en-US" altLang="zh-CN" sz="2800" dirty="0">
              <a:solidFill>
                <a:schemeClr val="tx2"/>
              </a:solidFill>
            </a:endParaRPr>
          </a:p>
        </p:txBody>
      </p:sp>
      <p:sp>
        <p:nvSpPr>
          <p:cNvPr id="42021" name="Line 57"/>
          <p:cNvSpPr>
            <a:spLocks noChangeShapeType="1"/>
          </p:cNvSpPr>
          <p:nvPr/>
        </p:nvSpPr>
        <p:spPr bwMode="auto">
          <a:xfrm flipH="1">
            <a:off x="3086100" y="2514600"/>
            <a:ext cx="51435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22" name="矩形 39"/>
          <p:cNvSpPr>
            <a:spLocks noChangeArrowheads="1"/>
          </p:cNvSpPr>
          <p:nvPr/>
        </p:nvSpPr>
        <p:spPr bwMode="auto">
          <a:xfrm>
            <a:off x="3200400" y="234315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d</a:t>
            </a:r>
            <a:endParaRPr lang="zh-CN" altLang="en-US" sz="135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23" name="Oval 56"/>
          <p:cNvSpPr>
            <a:spLocks noChangeArrowheads="1"/>
          </p:cNvSpPr>
          <p:nvPr/>
        </p:nvSpPr>
        <p:spPr bwMode="auto">
          <a:xfrm>
            <a:off x="2743200" y="26289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24" name="Oval 56"/>
          <p:cNvSpPr>
            <a:spLocks noChangeArrowheads="1"/>
          </p:cNvSpPr>
          <p:nvPr/>
        </p:nvSpPr>
        <p:spPr bwMode="auto">
          <a:xfrm>
            <a:off x="2800350" y="268605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42" name="AutoShape 81"/>
          <p:cNvCxnSpPr>
            <a:cxnSpLocks noChangeShapeType="1"/>
          </p:cNvCxnSpPr>
          <p:nvPr/>
        </p:nvCxnSpPr>
        <p:spPr bwMode="auto">
          <a:xfrm>
            <a:off x="3886200" y="2507457"/>
            <a:ext cx="3028950" cy="178594"/>
          </a:xfrm>
          <a:prstGeom prst="curvedConnector4">
            <a:avLst>
              <a:gd name="adj1" fmla="val 10407"/>
              <a:gd name="adj2" fmla="val 567616"/>
            </a:avLst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26" name="Oval 56"/>
          <p:cNvSpPr>
            <a:spLocks noChangeArrowheads="1"/>
          </p:cNvSpPr>
          <p:nvPr/>
        </p:nvSpPr>
        <p:spPr bwMode="auto">
          <a:xfrm>
            <a:off x="3657600" y="228600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27" name="矩形 36"/>
          <p:cNvSpPr>
            <a:spLocks noChangeArrowheads="1"/>
          </p:cNvSpPr>
          <p:nvPr/>
        </p:nvSpPr>
        <p:spPr bwMode="auto">
          <a:xfrm>
            <a:off x="3286125" y="4143125"/>
            <a:ext cx="58864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不得不回到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root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时，就从母串的下一个未访问过的字符开始继续走。</a:t>
            </a:r>
            <a:endParaRPr lang="zh-CN" altLang="en-US" sz="18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28" name="Line 57"/>
          <p:cNvSpPr>
            <a:spLocks noChangeShapeType="1"/>
          </p:cNvSpPr>
          <p:nvPr/>
        </p:nvSpPr>
        <p:spPr bwMode="auto">
          <a:xfrm>
            <a:off x="6686550" y="2057400"/>
            <a:ext cx="171450" cy="342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29" name="Oval 56"/>
          <p:cNvSpPr>
            <a:spLocks noChangeArrowheads="1"/>
          </p:cNvSpPr>
          <p:nvPr/>
        </p:nvSpPr>
        <p:spPr bwMode="auto">
          <a:xfrm>
            <a:off x="7143750" y="16002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30" name="Line 57"/>
          <p:cNvSpPr>
            <a:spLocks noChangeShapeType="1"/>
          </p:cNvSpPr>
          <p:nvPr/>
        </p:nvSpPr>
        <p:spPr bwMode="auto">
          <a:xfrm>
            <a:off x="6515100" y="1371600"/>
            <a:ext cx="742950" cy="2857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31" name="矩形 25"/>
          <p:cNvSpPr>
            <a:spLocks noChangeArrowheads="1"/>
          </p:cNvSpPr>
          <p:nvPr/>
        </p:nvSpPr>
        <p:spPr bwMode="auto">
          <a:xfrm>
            <a:off x="6858000" y="1257300"/>
            <a:ext cx="28886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c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32" name="Oval 56"/>
          <p:cNvSpPr>
            <a:spLocks noChangeArrowheads="1"/>
          </p:cNvSpPr>
          <p:nvPr/>
        </p:nvSpPr>
        <p:spPr bwMode="auto">
          <a:xfrm>
            <a:off x="7543800" y="2286000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33" name="Line 57"/>
          <p:cNvSpPr>
            <a:spLocks noChangeShapeType="1"/>
          </p:cNvSpPr>
          <p:nvPr/>
        </p:nvSpPr>
        <p:spPr bwMode="auto">
          <a:xfrm>
            <a:off x="7429500" y="1943100"/>
            <a:ext cx="228600" cy="400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34" name="Oval 56"/>
          <p:cNvSpPr>
            <a:spLocks noChangeArrowheads="1"/>
          </p:cNvSpPr>
          <p:nvPr/>
        </p:nvSpPr>
        <p:spPr bwMode="auto">
          <a:xfrm>
            <a:off x="7600950" y="2343150"/>
            <a:ext cx="228600" cy="228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35" name="矩形 35"/>
          <p:cNvSpPr>
            <a:spLocks noChangeArrowheads="1"/>
          </p:cNvSpPr>
          <p:nvPr/>
        </p:nvSpPr>
        <p:spPr bwMode="auto">
          <a:xfrm>
            <a:off x="7543800" y="1943100"/>
            <a:ext cx="1714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m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53" name="AutoShape 81"/>
          <p:cNvCxnSpPr>
            <a:cxnSpLocks noChangeShapeType="1"/>
            <a:stCxn id="42007" idx="6"/>
            <a:endCxn id="42029" idx="4"/>
          </p:cNvCxnSpPr>
          <p:nvPr/>
        </p:nvCxnSpPr>
        <p:spPr bwMode="auto">
          <a:xfrm flipV="1">
            <a:off x="7086600" y="1943100"/>
            <a:ext cx="228600" cy="571500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37" name="Oval 56"/>
          <p:cNvSpPr>
            <a:spLocks noChangeArrowheads="1"/>
          </p:cNvSpPr>
          <p:nvPr/>
        </p:nvSpPr>
        <p:spPr bwMode="auto">
          <a:xfrm>
            <a:off x="7200900" y="1657350"/>
            <a:ext cx="228600" cy="228600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38" name="TextBox 54"/>
          <p:cNvSpPr txBox="1">
            <a:spLocks noChangeArrowheads="1"/>
          </p:cNvSpPr>
          <p:nvPr/>
        </p:nvSpPr>
        <p:spPr bwMode="auto">
          <a:xfrm>
            <a:off x="3657600" y="2228850"/>
            <a:ext cx="1714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39" name="TextBox 55"/>
          <p:cNvSpPr txBox="1">
            <a:spLocks noChangeArrowheads="1"/>
          </p:cNvSpPr>
          <p:nvPr/>
        </p:nvSpPr>
        <p:spPr bwMode="auto">
          <a:xfrm>
            <a:off x="6800850" y="2343150"/>
            <a:ext cx="1714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2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040" name="TextBox 56"/>
          <p:cNvSpPr txBox="1">
            <a:spLocks noChangeArrowheads="1"/>
          </p:cNvSpPr>
          <p:nvPr/>
        </p:nvSpPr>
        <p:spPr bwMode="auto">
          <a:xfrm>
            <a:off x="7200900" y="1600200"/>
            <a:ext cx="1714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3</a:t>
            </a:r>
            <a:endParaRPr lang="zh-CN" altLang="en-US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62" name="Text Box 3"/>
          <p:cNvSpPr txBox="1">
            <a:spLocks noChangeArrowheads="1"/>
          </p:cNvSpPr>
          <p:nvPr/>
        </p:nvSpPr>
        <p:spPr bwMode="auto">
          <a:xfrm>
            <a:off x="404813" y="783502"/>
            <a:ext cx="29718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模式串：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5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abcd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abc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abe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ae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bc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be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bce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cm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50" dirty="0">
                <a:latin typeface="Courier New" panose="02070309020205020404" pitchFamily="49" charset="0"/>
                <a:ea typeface="微软雅黑" panose="020B0503020204020204" pitchFamily="34" charset="-122"/>
              </a:rPr>
              <a:t>母串：</a:t>
            </a:r>
            <a:r>
              <a:rPr lang="en-US" altLang="zh-CN" sz="22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kc</a:t>
            </a:r>
            <a:r>
              <a:rPr lang="en-US" altLang="zh-CN" sz="2250" dirty="0" err="1">
                <a:solidFill>
                  <a:srgbClr val="0070C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abc</a:t>
            </a:r>
            <a:r>
              <a:rPr lang="en-US" altLang="zh-CN" sz="2250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m</a:t>
            </a:r>
            <a:r>
              <a:rPr lang="en-US" altLang="zh-CN" sz="22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gh</a:t>
            </a:r>
            <a:endParaRPr lang="en-US" altLang="zh-CN" sz="22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2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604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87313"/>
            <a:ext cx="8358188" cy="795337"/>
          </a:xfrm>
        </p:spPr>
        <p:txBody>
          <a:bodyPr/>
          <a:lstStyle/>
          <a:p>
            <a:pPr algn="l"/>
            <a:r>
              <a:rPr lang="en-US" altLang="zh-CN" sz="2800" dirty="0" err="1">
                <a:solidFill>
                  <a:schemeClr val="tx2"/>
                </a:solidFill>
              </a:rPr>
              <a:t>Trie</a:t>
            </a:r>
            <a:r>
              <a:rPr lang="zh-CN" altLang="en-US" sz="2800" dirty="0">
                <a:solidFill>
                  <a:schemeClr val="tx2"/>
                </a:solidFill>
              </a:rPr>
              <a:t>图</a:t>
            </a:r>
            <a:endParaRPr lang="en-US" altLang="zh-CN" sz="2800" dirty="0">
              <a:solidFill>
                <a:schemeClr val="tx2"/>
              </a:solidFill>
            </a:endParaRP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395536" y="940227"/>
            <a:ext cx="62865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如果有多个子串：</a:t>
            </a:r>
            <a:endParaRPr lang="zh-CN" altLang="en-US" sz="15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6868" name="矩形 4"/>
          <p:cNvSpPr>
            <a:spLocks noChangeArrowheads="1"/>
          </p:cNvSpPr>
          <p:nvPr/>
        </p:nvSpPr>
        <p:spPr bwMode="auto">
          <a:xfrm>
            <a:off x="375424" y="2606883"/>
            <a:ext cx="60007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母串：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abcde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k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g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……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：          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bcdegc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：          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bcdeuae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：          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c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den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：          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s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decse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rot="5400000">
            <a:off x="2212330" y="2407453"/>
            <a:ext cx="39886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70" name="Text Box 3"/>
          <p:cNvSpPr txBox="1">
            <a:spLocks noChangeArrowheads="1"/>
          </p:cNvSpPr>
          <p:nvPr/>
        </p:nvSpPr>
        <p:spPr bwMode="auto">
          <a:xfrm>
            <a:off x="4792080" y="2283717"/>
            <a:ext cx="3779912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如果都匹配不上，再从每个子串的开头开始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匹配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相当于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trie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图上回到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root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trie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图上回到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root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就意味着现在还没有任何一个子串被匹配上任何一个字符（以前即便完整匹配了，也是以前的事情）</a:t>
            </a:r>
          </a:p>
        </p:txBody>
      </p:sp>
    </p:spTree>
    <p:extLst>
      <p:ext uri="{BB962C8B-B14F-4D97-AF65-F5344CB8AC3E}">
        <p14:creationId xmlns:p14="http://schemas.microsoft.com/office/powerpoint/2010/main" val="32623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87313"/>
            <a:ext cx="8358188" cy="795337"/>
          </a:xfrm>
        </p:spPr>
        <p:txBody>
          <a:bodyPr/>
          <a:lstStyle/>
          <a:p>
            <a:pPr algn="l"/>
            <a:r>
              <a:rPr lang="en-US" altLang="zh-CN" sz="2800" dirty="0" err="1">
                <a:solidFill>
                  <a:schemeClr val="tx2"/>
                </a:solidFill>
              </a:rPr>
              <a:t>Trie</a:t>
            </a:r>
            <a:r>
              <a:rPr lang="zh-CN" altLang="en-US" sz="2800" dirty="0">
                <a:solidFill>
                  <a:schemeClr val="tx2"/>
                </a:solidFill>
              </a:rPr>
              <a:t>图</a:t>
            </a:r>
            <a:endParaRPr lang="en-US" altLang="zh-CN" sz="2800" dirty="0">
              <a:solidFill>
                <a:schemeClr val="tx2"/>
              </a:solidFill>
            </a:endParaRP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1485900" y="971550"/>
            <a:ext cx="62865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如果有多个子串：</a:t>
            </a:r>
            <a:endParaRPr lang="zh-CN" altLang="en-US" sz="15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7892" name="矩形 4"/>
          <p:cNvSpPr>
            <a:spLocks noChangeArrowheads="1"/>
          </p:cNvSpPr>
          <p:nvPr/>
        </p:nvSpPr>
        <p:spPr bwMode="auto">
          <a:xfrm>
            <a:off x="1485900" y="2514600"/>
            <a:ext cx="60007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母串：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abcde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k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g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……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：          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abcdegc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：          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abcdeuae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：          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cden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子串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：          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sdecse</a:t>
            </a:r>
            <a:endParaRPr lang="en-US" altLang="zh-CN" sz="2400" dirty="0">
              <a:latin typeface="+mj-lt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rot="5400000">
            <a:off x="3486150" y="2370535"/>
            <a:ext cx="398860" cy="119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70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87313"/>
            <a:ext cx="8358188" cy="795337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chemeClr val="tx2"/>
                </a:solidFill>
              </a:rPr>
              <a:t>前缀指针</a:t>
            </a: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165396" y="699542"/>
            <a:ext cx="4262587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对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树上的每一个节点建立一个前缀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指针</a:t>
            </a:r>
            <a:endParaRPr lang="en-US" altLang="zh-CN" sz="1800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前缀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指针的定义和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KMP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算法中的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next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数组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相类似</a:t>
            </a:r>
            <a:endParaRPr lang="en-US" altLang="zh-CN" sz="1800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marL="285750" indent="-285750" eaLnBrk="1" hangingPunct="1">
              <a:spcBef>
                <a:spcPct val="5000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若节点</a:t>
            </a:r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P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对应的字符串为</a:t>
            </a:r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S, 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节点</a:t>
            </a:r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P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的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前缀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指针须指向节点</a:t>
            </a:r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Q, Q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对应的字符串为</a:t>
            </a:r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T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，则</a:t>
            </a:r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</a:p>
          <a:p>
            <a:pPr eaLnBrk="1" hangingPunct="1">
              <a:spcBef>
                <a:spcPct val="50000"/>
              </a:spcBef>
              <a:buClrTx/>
              <a:buSzTx/>
              <a:buNone/>
            </a:pPr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  1) T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是</a:t>
            </a:r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S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的一个后缀，</a:t>
            </a:r>
            <a:endParaRPr lang="en-US" altLang="zh-CN" sz="1800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None/>
            </a:pPr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  2) T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是某些模式串的前缀</a:t>
            </a:r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(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废话）</a:t>
            </a:r>
            <a:endParaRPr lang="en-US" altLang="zh-CN" sz="1800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None/>
            </a:pPr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  3) T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满足</a:t>
            </a:r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1),2)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的最长的</a:t>
            </a:r>
            <a:endParaRPr lang="en-US" altLang="zh-CN" sz="1800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None/>
            </a:pPr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  4) T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不可等于</a:t>
            </a:r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S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，可以为空串</a:t>
            </a:r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(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此时</a:t>
            </a:r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Q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就是</a:t>
            </a:r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root)</a:t>
            </a:r>
            <a:endParaRPr lang="zh-CN" altLang="en-US" sz="18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pic>
        <p:nvPicPr>
          <p:cNvPr id="43012" name="Picture 4" descr="ᵨ౵ᵰ౵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" r="22330"/>
          <a:stretch>
            <a:fillRect/>
          </a:stretch>
        </p:blipFill>
        <p:spPr bwMode="auto">
          <a:xfrm>
            <a:off x="4514851" y="1085850"/>
            <a:ext cx="3242072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239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87313"/>
            <a:ext cx="8358188" cy="795337"/>
          </a:xfrm>
        </p:spPr>
        <p:txBody>
          <a:bodyPr/>
          <a:lstStyle/>
          <a:p>
            <a:pPr algn="l"/>
            <a:r>
              <a:rPr lang="zh-CN" altLang="en-US" sz="2800" dirty="0">
                <a:solidFill>
                  <a:schemeClr val="tx2"/>
                </a:solidFill>
              </a:rPr>
              <a:t> 在</a:t>
            </a:r>
            <a:r>
              <a:rPr lang="en-US" altLang="zh-CN" sz="2800" dirty="0" err="1">
                <a:solidFill>
                  <a:schemeClr val="tx2"/>
                </a:solidFill>
              </a:rPr>
              <a:t>Trie</a:t>
            </a:r>
            <a:r>
              <a:rPr lang="zh-CN" altLang="en-US" sz="2800" dirty="0">
                <a:solidFill>
                  <a:schemeClr val="tx2"/>
                </a:solidFill>
              </a:rPr>
              <a:t>树上添加前缀指针</a:t>
            </a:r>
          </a:p>
        </p:txBody>
      </p:sp>
      <p:sp>
        <p:nvSpPr>
          <p:cNvPr id="44035" name="Text Box 4"/>
          <p:cNvSpPr txBox="1">
            <a:spLocks noChangeArrowheads="1"/>
          </p:cNvSpPr>
          <p:nvPr/>
        </p:nvSpPr>
        <p:spPr bwMode="auto">
          <a:xfrm>
            <a:off x="323528" y="1059582"/>
            <a:ext cx="8496944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用</a:t>
            </a:r>
            <a:r>
              <a:rPr lang="en-US" altLang="zh-CN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BFS</a:t>
            </a:r>
            <a:r>
              <a:rPr lang="zh-CN" altLang="en-US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按深度由浅到深求每</a:t>
            </a: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一个节点的前缀</a:t>
            </a:r>
            <a:r>
              <a:rPr lang="zh-CN" altLang="en-US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指针</a:t>
            </a:r>
            <a:endParaRPr lang="en-US" altLang="zh-CN" sz="2100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zh-CN" sz="2100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对于</a:t>
            </a: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当前</a:t>
            </a:r>
            <a:r>
              <a:rPr lang="zh-CN" altLang="en-US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节点 </a:t>
            </a:r>
            <a:r>
              <a:rPr lang="en-US" altLang="zh-CN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P</a:t>
            </a:r>
            <a:r>
              <a:rPr lang="zh-CN" altLang="en-US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，设其父</a:t>
            </a: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节点</a:t>
            </a:r>
            <a:r>
              <a:rPr lang="zh-CN" altLang="en-US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与其连边上</a:t>
            </a: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的字符为</a:t>
            </a:r>
            <a:r>
              <a:rPr lang="en-US" altLang="zh-CN" sz="2100" dirty="0" err="1" smtClean="0">
                <a:latin typeface="Courier New" panose="02070309020205020404" pitchFamily="49" charset="0"/>
                <a:ea typeface="微软雅黑" panose="020B0503020204020204" pitchFamily="34" charset="-122"/>
              </a:rPr>
              <a:t>Ch</a:t>
            </a:r>
            <a:r>
              <a:rPr lang="zh-CN" altLang="en-US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。若父</a:t>
            </a: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节点的前缀指针所指向的</a:t>
            </a:r>
            <a:r>
              <a:rPr lang="zh-CN" altLang="en-US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节点 </a:t>
            </a:r>
            <a:r>
              <a:rPr lang="en-US" altLang="zh-CN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Q </a:t>
            </a:r>
            <a:r>
              <a:rPr lang="zh-CN" altLang="en-US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有儿子 </a:t>
            </a:r>
            <a:r>
              <a:rPr lang="en-US" altLang="zh-CN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R</a:t>
            </a:r>
            <a:r>
              <a:rPr lang="zh-CN" altLang="en-US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，且边</a:t>
            </a:r>
            <a:r>
              <a:rPr lang="en-US" altLang="zh-CN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(Q ,R)</a:t>
            </a:r>
            <a:r>
              <a:rPr lang="zh-CN" altLang="en-US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上的字母是</a:t>
            </a:r>
            <a:r>
              <a:rPr lang="en-US" altLang="zh-CN" sz="2100" dirty="0" err="1" smtClean="0">
                <a:latin typeface="Courier New" panose="02070309020205020404" pitchFamily="49" charset="0"/>
                <a:ea typeface="微软雅黑" panose="020B0503020204020204" pitchFamily="34" charset="-122"/>
              </a:rPr>
              <a:t>Ch</a:t>
            </a:r>
            <a:r>
              <a:rPr lang="zh-CN" altLang="en-US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， 则 </a:t>
            </a:r>
            <a:r>
              <a:rPr lang="en-US" altLang="zh-CN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P </a:t>
            </a:r>
            <a:r>
              <a:rPr lang="zh-CN" altLang="en-US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的</a:t>
            </a:r>
            <a:r>
              <a:rPr lang="zh-CN" altLang="en-US" sz="2100" dirty="0">
                <a:latin typeface="Courier New" panose="02070309020205020404" pitchFamily="49" charset="0"/>
                <a:ea typeface="微软雅黑" panose="020B0503020204020204" pitchFamily="34" charset="-122"/>
              </a:rPr>
              <a:t>前缀指针</a:t>
            </a:r>
            <a:r>
              <a:rPr lang="zh-CN" altLang="en-US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指向 </a:t>
            </a:r>
            <a:r>
              <a:rPr lang="en-US" altLang="zh-CN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R </a:t>
            </a:r>
            <a:r>
              <a:rPr lang="zh-CN" altLang="en-US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。若无这样的</a:t>
            </a:r>
            <a:r>
              <a:rPr lang="en-US" altLang="zh-CN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R,</a:t>
            </a:r>
            <a:r>
              <a:rPr lang="zh-CN" altLang="en-US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则通过</a:t>
            </a:r>
            <a:r>
              <a:rPr lang="en-US" altLang="zh-CN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Q</a:t>
            </a:r>
            <a:r>
              <a:rPr lang="zh-CN" altLang="en-US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的前缀指针继续向上查找，直到到达</a:t>
            </a:r>
            <a:r>
              <a:rPr lang="en-US" altLang="zh-CN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root</a:t>
            </a:r>
            <a:r>
              <a:rPr lang="zh-CN" altLang="en-US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。</a:t>
            </a:r>
            <a:endParaRPr lang="en-US" altLang="zh-CN" sz="2100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zh-CN" sz="21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1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前缀指针总是指向层次更高（浅）的节点</a:t>
            </a:r>
            <a:endParaRPr lang="en-US" altLang="zh-CN" sz="2100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0006" y="58341"/>
            <a:ext cx="8358188" cy="795337"/>
          </a:xfrm>
        </p:spPr>
        <p:txBody>
          <a:bodyPr/>
          <a:lstStyle/>
          <a:p>
            <a:pPr algn="l"/>
            <a:r>
              <a:rPr lang="zh-CN" altLang="en-US" sz="2800" dirty="0" smtClean="0">
                <a:solidFill>
                  <a:schemeClr val="tx2"/>
                </a:solidFill>
              </a:rPr>
              <a:t>  在</a:t>
            </a:r>
            <a:r>
              <a:rPr lang="en-US" altLang="zh-CN" sz="2800" dirty="0" err="1" smtClean="0">
                <a:solidFill>
                  <a:schemeClr val="tx2"/>
                </a:solidFill>
              </a:rPr>
              <a:t>Trie</a:t>
            </a:r>
            <a:r>
              <a:rPr lang="zh-CN" altLang="en-US" sz="2800" dirty="0" smtClean="0">
                <a:solidFill>
                  <a:schemeClr val="tx2"/>
                </a:solidFill>
              </a:rPr>
              <a:t>树上添加前缀</a:t>
            </a:r>
            <a:r>
              <a:rPr lang="zh-CN" altLang="en-US" sz="2800" dirty="0">
                <a:solidFill>
                  <a:schemeClr val="tx2"/>
                </a:solidFill>
              </a:rPr>
              <a:t>指针</a:t>
            </a:r>
          </a:p>
        </p:txBody>
      </p:sp>
      <p:grpSp>
        <p:nvGrpSpPr>
          <p:cNvPr id="45059" name="Group 60"/>
          <p:cNvGrpSpPr>
            <a:grpSpLocks/>
          </p:cNvGrpSpPr>
          <p:nvPr/>
        </p:nvGrpSpPr>
        <p:grpSpPr bwMode="auto">
          <a:xfrm>
            <a:off x="2914650" y="1714500"/>
            <a:ext cx="3314700" cy="2857500"/>
            <a:chOff x="1488" y="1440"/>
            <a:chExt cx="2784" cy="2400"/>
          </a:xfrm>
        </p:grpSpPr>
        <p:sp>
          <p:nvSpPr>
            <p:cNvPr id="45084" name="Oval 3"/>
            <p:cNvSpPr>
              <a:spLocks noChangeArrowheads="1"/>
            </p:cNvSpPr>
            <p:nvPr/>
          </p:nvSpPr>
          <p:spPr bwMode="auto">
            <a:xfrm>
              <a:off x="3168" y="1440"/>
              <a:ext cx="288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45085" name="Oval 4"/>
            <p:cNvSpPr>
              <a:spLocks noChangeArrowheads="1"/>
            </p:cNvSpPr>
            <p:nvPr/>
          </p:nvSpPr>
          <p:spPr bwMode="auto">
            <a:xfrm>
              <a:off x="2736" y="1968"/>
              <a:ext cx="288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45086" name="Oval 5"/>
            <p:cNvSpPr>
              <a:spLocks noChangeArrowheads="1"/>
            </p:cNvSpPr>
            <p:nvPr/>
          </p:nvSpPr>
          <p:spPr bwMode="auto">
            <a:xfrm>
              <a:off x="3552" y="1968"/>
              <a:ext cx="288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45087" name="Oval 6"/>
            <p:cNvSpPr>
              <a:spLocks noChangeArrowheads="1"/>
            </p:cNvSpPr>
            <p:nvPr/>
          </p:nvSpPr>
          <p:spPr bwMode="auto">
            <a:xfrm>
              <a:off x="3984" y="2496"/>
              <a:ext cx="288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6</a:t>
              </a:r>
            </a:p>
          </p:txBody>
        </p:sp>
        <p:sp>
          <p:nvSpPr>
            <p:cNvPr id="45088" name="Oval 7"/>
            <p:cNvSpPr>
              <a:spLocks noChangeArrowheads="1"/>
            </p:cNvSpPr>
            <p:nvPr/>
          </p:nvSpPr>
          <p:spPr bwMode="auto">
            <a:xfrm>
              <a:off x="2304" y="2496"/>
              <a:ext cx="288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4</a:t>
              </a:r>
            </a:p>
          </p:txBody>
        </p:sp>
        <p:sp>
          <p:nvSpPr>
            <p:cNvPr id="45089" name="Oval 8"/>
            <p:cNvSpPr>
              <a:spLocks noChangeArrowheads="1"/>
            </p:cNvSpPr>
            <p:nvPr/>
          </p:nvSpPr>
          <p:spPr bwMode="auto">
            <a:xfrm>
              <a:off x="3120" y="2496"/>
              <a:ext cx="288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5</a:t>
              </a:r>
            </a:p>
          </p:txBody>
        </p:sp>
        <p:sp>
          <p:nvSpPr>
            <p:cNvPr id="45090" name="Oval 9"/>
            <p:cNvSpPr>
              <a:spLocks noChangeArrowheads="1"/>
            </p:cNvSpPr>
            <p:nvPr/>
          </p:nvSpPr>
          <p:spPr bwMode="auto">
            <a:xfrm>
              <a:off x="1920" y="3024"/>
              <a:ext cx="288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7</a:t>
              </a:r>
            </a:p>
          </p:txBody>
        </p:sp>
        <p:sp>
          <p:nvSpPr>
            <p:cNvPr id="45091" name="Oval 10"/>
            <p:cNvSpPr>
              <a:spLocks noChangeArrowheads="1"/>
            </p:cNvSpPr>
            <p:nvPr/>
          </p:nvSpPr>
          <p:spPr bwMode="auto">
            <a:xfrm>
              <a:off x="1488" y="3552"/>
              <a:ext cx="288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8</a:t>
              </a:r>
            </a:p>
          </p:txBody>
        </p:sp>
        <p:sp>
          <p:nvSpPr>
            <p:cNvPr id="45092" name="Line 11"/>
            <p:cNvSpPr>
              <a:spLocks noChangeShapeType="1"/>
            </p:cNvSpPr>
            <p:nvPr/>
          </p:nvSpPr>
          <p:spPr bwMode="auto">
            <a:xfrm flipH="1">
              <a:off x="2928" y="1680"/>
              <a:ext cx="288" cy="33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Courier New" panose="02070309020205020404" pitchFamily="49" charset="0"/>
                <a:ea typeface="微软雅黑" panose="020B0503020204020204" pitchFamily="34" charset="-122"/>
              </a:endParaRPr>
            </a:p>
          </p:txBody>
        </p:sp>
        <p:sp>
          <p:nvSpPr>
            <p:cNvPr id="45093" name="Line 12"/>
            <p:cNvSpPr>
              <a:spLocks noChangeShapeType="1"/>
            </p:cNvSpPr>
            <p:nvPr/>
          </p:nvSpPr>
          <p:spPr bwMode="auto">
            <a:xfrm flipH="1">
              <a:off x="2496" y="2208"/>
              <a:ext cx="288" cy="33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Courier New" panose="02070309020205020404" pitchFamily="49" charset="0"/>
                <a:ea typeface="微软雅黑" panose="020B0503020204020204" pitchFamily="34" charset="-122"/>
              </a:endParaRPr>
            </a:p>
          </p:txBody>
        </p:sp>
        <p:sp>
          <p:nvSpPr>
            <p:cNvPr id="45094" name="Line 13"/>
            <p:cNvSpPr>
              <a:spLocks noChangeShapeType="1"/>
            </p:cNvSpPr>
            <p:nvPr/>
          </p:nvSpPr>
          <p:spPr bwMode="auto">
            <a:xfrm flipH="1">
              <a:off x="2064" y="2736"/>
              <a:ext cx="288" cy="33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Courier New" panose="02070309020205020404" pitchFamily="49" charset="0"/>
                <a:ea typeface="微软雅黑" panose="020B0503020204020204" pitchFamily="34" charset="-122"/>
              </a:endParaRPr>
            </a:p>
          </p:txBody>
        </p:sp>
        <p:sp>
          <p:nvSpPr>
            <p:cNvPr id="45095" name="Line 14"/>
            <p:cNvSpPr>
              <a:spLocks noChangeShapeType="1"/>
            </p:cNvSpPr>
            <p:nvPr/>
          </p:nvSpPr>
          <p:spPr bwMode="auto">
            <a:xfrm flipH="1">
              <a:off x="1680" y="3264"/>
              <a:ext cx="288" cy="33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Courier New" panose="02070309020205020404" pitchFamily="49" charset="0"/>
                <a:ea typeface="微软雅黑" panose="020B0503020204020204" pitchFamily="34" charset="-122"/>
              </a:endParaRPr>
            </a:p>
          </p:txBody>
        </p:sp>
        <p:sp>
          <p:nvSpPr>
            <p:cNvPr id="45096" name="Line 15"/>
            <p:cNvSpPr>
              <a:spLocks noChangeShapeType="1"/>
            </p:cNvSpPr>
            <p:nvPr/>
          </p:nvSpPr>
          <p:spPr bwMode="auto">
            <a:xfrm>
              <a:off x="3408" y="1680"/>
              <a:ext cx="240" cy="33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Courier New" panose="02070309020205020404" pitchFamily="49" charset="0"/>
                <a:ea typeface="微软雅黑" panose="020B0503020204020204" pitchFamily="34" charset="-122"/>
              </a:endParaRPr>
            </a:p>
          </p:txBody>
        </p:sp>
        <p:sp>
          <p:nvSpPr>
            <p:cNvPr id="45097" name="Line 16"/>
            <p:cNvSpPr>
              <a:spLocks noChangeShapeType="1"/>
            </p:cNvSpPr>
            <p:nvPr/>
          </p:nvSpPr>
          <p:spPr bwMode="auto">
            <a:xfrm>
              <a:off x="3792" y="2208"/>
              <a:ext cx="240" cy="33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Courier New" panose="02070309020205020404" pitchFamily="49" charset="0"/>
                <a:ea typeface="微软雅黑" panose="020B0503020204020204" pitchFamily="34" charset="-122"/>
              </a:endParaRPr>
            </a:p>
          </p:txBody>
        </p:sp>
        <p:sp>
          <p:nvSpPr>
            <p:cNvPr id="45098" name="Line 17"/>
            <p:cNvSpPr>
              <a:spLocks noChangeShapeType="1"/>
            </p:cNvSpPr>
            <p:nvPr/>
          </p:nvSpPr>
          <p:spPr bwMode="auto">
            <a:xfrm flipH="1">
              <a:off x="3312" y="2208"/>
              <a:ext cx="288" cy="33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Courier New" panose="02070309020205020404" pitchFamily="49" charset="0"/>
                <a:ea typeface="微软雅黑" panose="020B0503020204020204" pitchFamily="34" charset="-122"/>
              </a:endParaRPr>
            </a:p>
          </p:txBody>
        </p:sp>
        <p:sp>
          <p:nvSpPr>
            <p:cNvPr id="45099" name="Text Box 18"/>
            <p:cNvSpPr txBox="1">
              <a:spLocks noChangeArrowheads="1"/>
            </p:cNvSpPr>
            <p:nvPr/>
          </p:nvSpPr>
          <p:spPr bwMode="auto">
            <a:xfrm>
              <a:off x="2832" y="1680"/>
              <a:ext cx="19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A</a:t>
              </a:r>
            </a:p>
          </p:txBody>
        </p:sp>
        <p:sp>
          <p:nvSpPr>
            <p:cNvPr id="45100" name="Text Box 19"/>
            <p:cNvSpPr txBox="1">
              <a:spLocks noChangeArrowheads="1"/>
            </p:cNvSpPr>
            <p:nvPr/>
          </p:nvSpPr>
          <p:spPr bwMode="auto">
            <a:xfrm>
              <a:off x="2016" y="2688"/>
              <a:ext cx="19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A</a:t>
              </a:r>
            </a:p>
          </p:txBody>
        </p:sp>
        <p:sp>
          <p:nvSpPr>
            <p:cNvPr id="45101" name="Text Box 20"/>
            <p:cNvSpPr txBox="1">
              <a:spLocks noChangeArrowheads="1"/>
            </p:cNvSpPr>
            <p:nvPr/>
          </p:nvSpPr>
          <p:spPr bwMode="auto">
            <a:xfrm>
              <a:off x="3264" y="2160"/>
              <a:ext cx="19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A</a:t>
              </a:r>
            </a:p>
          </p:txBody>
        </p:sp>
        <p:sp>
          <p:nvSpPr>
            <p:cNvPr id="45102" name="Text Box 21"/>
            <p:cNvSpPr txBox="1">
              <a:spLocks noChangeArrowheads="1"/>
            </p:cNvSpPr>
            <p:nvPr/>
          </p:nvSpPr>
          <p:spPr bwMode="auto">
            <a:xfrm>
              <a:off x="2496" y="2112"/>
              <a:ext cx="19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B</a:t>
              </a:r>
            </a:p>
          </p:txBody>
        </p:sp>
        <p:sp>
          <p:nvSpPr>
            <p:cNvPr id="45103" name="Text Box 22"/>
            <p:cNvSpPr txBox="1">
              <a:spLocks noChangeArrowheads="1"/>
            </p:cNvSpPr>
            <p:nvPr/>
          </p:nvSpPr>
          <p:spPr bwMode="auto">
            <a:xfrm>
              <a:off x="1632" y="3216"/>
              <a:ext cx="19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B</a:t>
              </a:r>
            </a:p>
          </p:txBody>
        </p:sp>
        <p:sp>
          <p:nvSpPr>
            <p:cNvPr id="45104" name="Text Box 23"/>
            <p:cNvSpPr txBox="1">
              <a:spLocks noChangeArrowheads="1"/>
            </p:cNvSpPr>
            <p:nvPr/>
          </p:nvSpPr>
          <p:spPr bwMode="auto">
            <a:xfrm>
              <a:off x="3504" y="1632"/>
              <a:ext cx="19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B</a:t>
              </a:r>
            </a:p>
          </p:txBody>
        </p:sp>
        <p:sp>
          <p:nvSpPr>
            <p:cNvPr id="45105" name="Text Box 24"/>
            <p:cNvSpPr txBox="1">
              <a:spLocks noChangeArrowheads="1"/>
            </p:cNvSpPr>
            <p:nvPr/>
          </p:nvSpPr>
          <p:spPr bwMode="auto">
            <a:xfrm>
              <a:off x="3936" y="2160"/>
              <a:ext cx="19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B</a:t>
              </a:r>
            </a:p>
          </p:txBody>
        </p:sp>
      </p:grpSp>
      <p:sp>
        <p:nvSpPr>
          <p:cNvPr id="24602" name="Text Box 26"/>
          <p:cNvSpPr txBox="1">
            <a:spLocks noChangeArrowheads="1"/>
          </p:cNvSpPr>
          <p:nvPr/>
        </p:nvSpPr>
        <p:spPr bwMode="auto">
          <a:xfrm>
            <a:off x="1485900" y="1028701"/>
            <a:ext cx="1543050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ROOT1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号节点的前缀指针指向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</a:t>
            </a:r>
          </a:p>
        </p:txBody>
      </p:sp>
      <p:sp>
        <p:nvSpPr>
          <p:cNvPr id="24606" name="Text Box 30"/>
          <p:cNvSpPr txBox="1">
            <a:spLocks noChangeArrowheads="1"/>
          </p:cNvSpPr>
          <p:nvPr/>
        </p:nvSpPr>
        <p:spPr bwMode="auto">
          <a:xfrm>
            <a:off x="1428750" y="971550"/>
            <a:ext cx="37147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接下来按照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BFS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顺序构造每个节点的前缀指针</a:t>
            </a:r>
          </a:p>
        </p:txBody>
      </p:sp>
      <p:sp>
        <p:nvSpPr>
          <p:cNvPr id="24607" name="Text Box 31"/>
          <p:cNvSpPr txBox="1">
            <a:spLocks noChangeArrowheads="1"/>
          </p:cNvSpPr>
          <p:nvPr/>
        </p:nvSpPr>
        <p:spPr bwMode="auto">
          <a:xfrm>
            <a:off x="1428750" y="971550"/>
            <a:ext cx="18859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定义虚拟节点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号节点，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号节点的所有连出的字边都连向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ROOT1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</a:t>
            </a:r>
          </a:p>
        </p:txBody>
      </p:sp>
      <p:grpSp>
        <p:nvGrpSpPr>
          <p:cNvPr id="3" name="Group 59"/>
          <p:cNvGrpSpPr>
            <a:grpSpLocks/>
          </p:cNvGrpSpPr>
          <p:nvPr/>
        </p:nvGrpSpPr>
        <p:grpSpPr bwMode="auto">
          <a:xfrm>
            <a:off x="5200650" y="1143000"/>
            <a:ext cx="1257300" cy="700088"/>
            <a:chOff x="3408" y="960"/>
            <a:chExt cx="1056" cy="588"/>
          </a:xfrm>
        </p:grpSpPr>
        <p:sp>
          <p:nvSpPr>
            <p:cNvPr id="45081" name="Oval 56"/>
            <p:cNvSpPr>
              <a:spLocks noChangeArrowheads="1"/>
            </p:cNvSpPr>
            <p:nvPr/>
          </p:nvSpPr>
          <p:spPr bwMode="auto">
            <a:xfrm>
              <a:off x="4176" y="960"/>
              <a:ext cx="288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45082" name="Line 57"/>
            <p:cNvSpPr>
              <a:spLocks noChangeShapeType="1"/>
            </p:cNvSpPr>
            <p:nvPr/>
          </p:nvSpPr>
          <p:spPr bwMode="auto">
            <a:xfrm flipH="1">
              <a:off x="3408" y="1152"/>
              <a:ext cx="768" cy="33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Courier New" panose="02070309020205020404" pitchFamily="49" charset="0"/>
                <a:ea typeface="微软雅黑" panose="020B0503020204020204" pitchFamily="34" charset="-122"/>
              </a:endParaRPr>
            </a:p>
          </p:txBody>
        </p:sp>
        <p:sp>
          <p:nvSpPr>
            <p:cNvPr id="45083" name="Text Box 58"/>
            <p:cNvSpPr txBox="1">
              <a:spLocks noChangeArrowheads="1"/>
            </p:cNvSpPr>
            <p:nvPr/>
          </p:nvSpPr>
          <p:spPr bwMode="auto">
            <a:xfrm>
              <a:off x="3744" y="1296"/>
              <a:ext cx="52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A</a:t>
              </a:r>
              <a:r>
                <a:rPr lang="zh-CN" altLang="en-US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、</a:t>
              </a: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B</a:t>
              </a:r>
            </a:p>
          </p:txBody>
        </p:sp>
      </p:grpSp>
      <p:cxnSp>
        <p:nvCxnSpPr>
          <p:cNvPr id="24637" name="AutoShape 61"/>
          <p:cNvCxnSpPr>
            <a:cxnSpLocks noChangeShapeType="1"/>
            <a:stCxn id="45084" idx="0"/>
          </p:cNvCxnSpPr>
          <p:nvPr/>
        </p:nvCxnSpPr>
        <p:spPr bwMode="auto">
          <a:xfrm rot="16200000">
            <a:off x="5404247" y="996553"/>
            <a:ext cx="400050" cy="1035844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638" name="Text Box 62"/>
          <p:cNvSpPr txBox="1">
            <a:spLocks noChangeArrowheads="1"/>
          </p:cNvSpPr>
          <p:nvPr/>
        </p:nvSpPr>
        <p:spPr bwMode="auto">
          <a:xfrm>
            <a:off x="1428750" y="1314450"/>
            <a:ext cx="234315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2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号节点：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父亲是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号节点，连接字符为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，查找父亲的前缀指针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号节点，是否有通过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连接的儿子。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有！于是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2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号节点的前缀指针指向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</a:t>
            </a:r>
          </a:p>
        </p:txBody>
      </p:sp>
      <p:sp>
        <p:nvSpPr>
          <p:cNvPr id="24643" name="Text Box 67"/>
          <p:cNvSpPr txBox="1">
            <a:spLocks noChangeArrowheads="1"/>
          </p:cNvSpPr>
          <p:nvPr/>
        </p:nvSpPr>
        <p:spPr bwMode="auto">
          <a:xfrm>
            <a:off x="1428750" y="1314450"/>
            <a:ext cx="2286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3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号节点：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父亲是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号节点，连接字符为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，查找父亲的前缀指针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号节点，是否有通过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连接的儿子。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有！于是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3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号节点的前缀指针指向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</a:t>
            </a:r>
          </a:p>
        </p:txBody>
      </p:sp>
      <p:cxnSp>
        <p:nvCxnSpPr>
          <p:cNvPr id="24644" name="AutoShape 68"/>
          <p:cNvCxnSpPr>
            <a:cxnSpLocks noChangeShapeType="1"/>
            <a:stCxn id="45085" idx="1"/>
            <a:endCxn id="45084" idx="2"/>
          </p:cNvCxnSpPr>
          <p:nvPr/>
        </p:nvCxnSpPr>
        <p:spPr bwMode="auto">
          <a:xfrm rot="16200000">
            <a:off x="4429126" y="1907382"/>
            <a:ext cx="507206" cy="464344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645" name="Text Box 69"/>
          <p:cNvSpPr txBox="1">
            <a:spLocks noChangeArrowheads="1"/>
          </p:cNvSpPr>
          <p:nvPr/>
        </p:nvSpPr>
        <p:spPr bwMode="auto">
          <a:xfrm>
            <a:off x="1428750" y="1314450"/>
            <a:ext cx="2286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4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号节点：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父亲是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2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号节点，连接字符为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，查找父亲的前缀指针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号节点，是否有通过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连接的儿子。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有！于是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4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号节点的前缀指针指向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3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</a:t>
            </a:r>
          </a:p>
        </p:txBody>
      </p:sp>
      <p:cxnSp>
        <p:nvCxnSpPr>
          <p:cNvPr id="24646" name="AutoShape 70"/>
          <p:cNvCxnSpPr>
            <a:cxnSpLocks noChangeShapeType="1"/>
            <a:endCxn id="45084" idx="6"/>
          </p:cNvCxnSpPr>
          <p:nvPr/>
        </p:nvCxnSpPr>
        <p:spPr bwMode="auto">
          <a:xfrm rot="5400000" flipH="1">
            <a:off x="5207794" y="1935957"/>
            <a:ext cx="507206" cy="407194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647" name="Text Box 71"/>
          <p:cNvSpPr txBox="1">
            <a:spLocks noChangeArrowheads="1"/>
          </p:cNvSpPr>
          <p:nvPr/>
        </p:nvSpPr>
        <p:spPr bwMode="auto">
          <a:xfrm>
            <a:off x="1428750" y="1314450"/>
            <a:ext cx="2286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5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号节点：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父亲是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3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号节点，连接字符为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，查找父亲的前缀指针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号节点，是否有通过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连接的儿子。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有！于是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5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号节点的前缀指针指向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2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</a:t>
            </a:r>
          </a:p>
        </p:txBody>
      </p:sp>
      <p:sp>
        <p:nvSpPr>
          <p:cNvPr id="24648" name="Text Box 72"/>
          <p:cNvSpPr txBox="1">
            <a:spLocks noChangeArrowheads="1"/>
          </p:cNvSpPr>
          <p:nvPr/>
        </p:nvSpPr>
        <p:spPr bwMode="auto">
          <a:xfrm>
            <a:off x="1428750" y="1314450"/>
            <a:ext cx="2286000" cy="248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8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号节点：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父亲是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7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号节点，连接字符为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，查找父亲的前缀指针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5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号节点，是否有通过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连接的儿子。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没有，继续查找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5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号节点的前缀指针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2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号节点是否有通过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连接的儿子。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有！于是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8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号节点的前缀指针指向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4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</a:t>
            </a:r>
          </a:p>
        </p:txBody>
      </p:sp>
      <p:sp>
        <p:nvSpPr>
          <p:cNvPr id="24649" name="Text Box 73"/>
          <p:cNvSpPr txBox="1">
            <a:spLocks noChangeArrowheads="1"/>
          </p:cNvSpPr>
          <p:nvPr/>
        </p:nvSpPr>
        <p:spPr bwMode="auto">
          <a:xfrm>
            <a:off x="1428750" y="1314450"/>
            <a:ext cx="2286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7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号节点：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父亲是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4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号节点，连接字符为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，查找父亲的前缀指针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3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号节点，是否有通过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连接的儿子。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有！于是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7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号节点的前缀指针指向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5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</a:t>
            </a:r>
          </a:p>
        </p:txBody>
      </p:sp>
      <p:sp>
        <p:nvSpPr>
          <p:cNvPr id="24650" name="Text Box 74"/>
          <p:cNvSpPr txBox="1">
            <a:spLocks noChangeArrowheads="1"/>
          </p:cNvSpPr>
          <p:nvPr/>
        </p:nvSpPr>
        <p:spPr bwMode="auto">
          <a:xfrm>
            <a:off x="1428750" y="1314450"/>
            <a:ext cx="228600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6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号节点：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父亲是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3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号节点，连接字符为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，查找父亲的前缀指针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号节点，是否有通过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连接的儿子。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有！于是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6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号节点的前缀指针指向</a:t>
            </a: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3</a:t>
            </a: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号节点</a:t>
            </a:r>
          </a:p>
        </p:txBody>
      </p:sp>
      <p:cxnSp>
        <p:nvCxnSpPr>
          <p:cNvPr id="24652" name="AutoShape 76"/>
          <p:cNvCxnSpPr>
            <a:cxnSpLocks noChangeShapeType="1"/>
            <a:stCxn id="45088" idx="6"/>
          </p:cNvCxnSpPr>
          <p:nvPr/>
        </p:nvCxnSpPr>
        <p:spPr bwMode="auto">
          <a:xfrm flipV="1">
            <a:off x="4229100" y="2514600"/>
            <a:ext cx="1143000" cy="62865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54" name="AutoShape 78"/>
          <p:cNvCxnSpPr>
            <a:cxnSpLocks noChangeShapeType="1"/>
            <a:stCxn id="45089" idx="1"/>
            <a:endCxn id="45085" idx="5"/>
          </p:cNvCxnSpPr>
          <p:nvPr/>
        </p:nvCxnSpPr>
        <p:spPr bwMode="auto">
          <a:xfrm flipH="1" flipV="1">
            <a:off x="4693444" y="2636044"/>
            <a:ext cx="214313" cy="385763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55" name="AutoShape 79"/>
          <p:cNvCxnSpPr>
            <a:cxnSpLocks noChangeShapeType="1"/>
          </p:cNvCxnSpPr>
          <p:nvPr/>
        </p:nvCxnSpPr>
        <p:spPr bwMode="auto">
          <a:xfrm rot="5400000" flipH="1">
            <a:off x="5693569" y="2536032"/>
            <a:ext cx="507206" cy="464344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56" name="AutoShape 80"/>
          <p:cNvCxnSpPr>
            <a:cxnSpLocks noChangeShapeType="1"/>
            <a:stCxn id="45090" idx="6"/>
            <a:endCxn id="45089" idx="3"/>
          </p:cNvCxnSpPr>
          <p:nvPr/>
        </p:nvCxnSpPr>
        <p:spPr bwMode="auto">
          <a:xfrm flipV="1">
            <a:off x="3771901" y="3264694"/>
            <a:ext cx="1135856" cy="507206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657" name="AutoShape 81"/>
          <p:cNvCxnSpPr>
            <a:cxnSpLocks noChangeShapeType="1"/>
            <a:stCxn id="45091" idx="1"/>
            <a:endCxn id="45088" idx="2"/>
          </p:cNvCxnSpPr>
          <p:nvPr/>
        </p:nvCxnSpPr>
        <p:spPr bwMode="auto">
          <a:xfrm rot="16200000">
            <a:off x="2857501" y="3250407"/>
            <a:ext cx="1135856" cy="921544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658" name="Text Box 82"/>
          <p:cNvSpPr txBox="1">
            <a:spLocks noChangeArrowheads="1"/>
          </p:cNvSpPr>
          <p:nvPr/>
        </p:nvSpPr>
        <p:spPr bwMode="auto">
          <a:xfrm>
            <a:off x="1485900" y="971550"/>
            <a:ext cx="411480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至此，这棵树的前缀指针我们就设计完成了！！</a:t>
            </a:r>
          </a:p>
        </p:txBody>
      </p:sp>
      <p:sp>
        <p:nvSpPr>
          <p:cNvPr id="24659" name="Text Box 83"/>
          <p:cNvSpPr txBox="1">
            <a:spLocks noChangeArrowheads="1"/>
          </p:cNvSpPr>
          <p:nvPr/>
        </p:nvSpPr>
        <p:spPr bwMode="auto">
          <a:xfrm>
            <a:off x="4400550" y="3771900"/>
            <a:ext cx="45639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n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个模式串的单词前缀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树，添加前缀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指针的时间复杂度为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：</a:t>
            </a:r>
            <a:endParaRPr lang="en-US" altLang="zh-CN" sz="1800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037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4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4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4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0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4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4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02" grpId="0"/>
      <p:bldP spid="24602" grpId="1"/>
      <p:bldP spid="24606" grpId="0"/>
      <p:bldP spid="24606" grpId="1"/>
      <p:bldP spid="24607" grpId="0"/>
      <p:bldP spid="24607" grpId="1"/>
      <p:bldP spid="24638" grpId="0"/>
      <p:bldP spid="24638" grpId="1"/>
      <p:bldP spid="24643" grpId="0"/>
      <p:bldP spid="24643" grpId="1"/>
      <p:bldP spid="24645" grpId="0"/>
      <p:bldP spid="24645" grpId="1"/>
      <p:bldP spid="24647" grpId="0"/>
      <p:bldP spid="24647" grpId="1"/>
      <p:bldP spid="24648" grpId="0"/>
      <p:bldP spid="24648" grpId="1"/>
      <p:bldP spid="24649" grpId="0"/>
      <p:bldP spid="24649" grpId="1"/>
      <p:bldP spid="24650" grpId="0"/>
      <p:bldP spid="24650" grpId="1"/>
      <p:bldP spid="24658" grpId="0"/>
      <p:bldP spid="2465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7" name="Group 60"/>
          <p:cNvGrpSpPr>
            <a:grpSpLocks/>
          </p:cNvGrpSpPr>
          <p:nvPr/>
        </p:nvGrpSpPr>
        <p:grpSpPr bwMode="auto">
          <a:xfrm>
            <a:off x="2914650" y="1714500"/>
            <a:ext cx="3314700" cy="2857500"/>
            <a:chOff x="1488" y="1440"/>
            <a:chExt cx="2784" cy="2400"/>
          </a:xfrm>
        </p:grpSpPr>
        <p:sp>
          <p:nvSpPr>
            <p:cNvPr id="47132" name="Oval 3"/>
            <p:cNvSpPr>
              <a:spLocks noChangeArrowheads="1"/>
            </p:cNvSpPr>
            <p:nvPr/>
          </p:nvSpPr>
          <p:spPr bwMode="auto">
            <a:xfrm>
              <a:off x="3168" y="1440"/>
              <a:ext cx="288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47133" name="Oval 4"/>
            <p:cNvSpPr>
              <a:spLocks noChangeArrowheads="1"/>
            </p:cNvSpPr>
            <p:nvPr/>
          </p:nvSpPr>
          <p:spPr bwMode="auto">
            <a:xfrm>
              <a:off x="2736" y="1968"/>
              <a:ext cx="288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47134" name="Oval 5"/>
            <p:cNvSpPr>
              <a:spLocks noChangeArrowheads="1"/>
            </p:cNvSpPr>
            <p:nvPr/>
          </p:nvSpPr>
          <p:spPr bwMode="auto">
            <a:xfrm>
              <a:off x="3552" y="1968"/>
              <a:ext cx="288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47135" name="Oval 6"/>
            <p:cNvSpPr>
              <a:spLocks noChangeArrowheads="1"/>
            </p:cNvSpPr>
            <p:nvPr/>
          </p:nvSpPr>
          <p:spPr bwMode="auto">
            <a:xfrm>
              <a:off x="3984" y="2496"/>
              <a:ext cx="288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6</a:t>
              </a:r>
            </a:p>
          </p:txBody>
        </p:sp>
        <p:sp>
          <p:nvSpPr>
            <p:cNvPr id="47136" name="Oval 7"/>
            <p:cNvSpPr>
              <a:spLocks noChangeArrowheads="1"/>
            </p:cNvSpPr>
            <p:nvPr/>
          </p:nvSpPr>
          <p:spPr bwMode="auto">
            <a:xfrm>
              <a:off x="2304" y="2496"/>
              <a:ext cx="288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4</a:t>
              </a:r>
            </a:p>
          </p:txBody>
        </p:sp>
        <p:sp>
          <p:nvSpPr>
            <p:cNvPr id="47137" name="Oval 8"/>
            <p:cNvSpPr>
              <a:spLocks noChangeArrowheads="1"/>
            </p:cNvSpPr>
            <p:nvPr/>
          </p:nvSpPr>
          <p:spPr bwMode="auto">
            <a:xfrm>
              <a:off x="3120" y="2496"/>
              <a:ext cx="288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5</a:t>
              </a:r>
            </a:p>
          </p:txBody>
        </p:sp>
        <p:sp>
          <p:nvSpPr>
            <p:cNvPr id="47138" name="Oval 9"/>
            <p:cNvSpPr>
              <a:spLocks noChangeArrowheads="1"/>
            </p:cNvSpPr>
            <p:nvPr/>
          </p:nvSpPr>
          <p:spPr bwMode="auto">
            <a:xfrm>
              <a:off x="1920" y="3024"/>
              <a:ext cx="288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7</a:t>
              </a:r>
            </a:p>
          </p:txBody>
        </p:sp>
        <p:sp>
          <p:nvSpPr>
            <p:cNvPr id="47139" name="Oval 10"/>
            <p:cNvSpPr>
              <a:spLocks noChangeArrowheads="1"/>
            </p:cNvSpPr>
            <p:nvPr/>
          </p:nvSpPr>
          <p:spPr bwMode="auto">
            <a:xfrm>
              <a:off x="1488" y="3552"/>
              <a:ext cx="288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8</a:t>
              </a:r>
            </a:p>
          </p:txBody>
        </p:sp>
        <p:sp>
          <p:nvSpPr>
            <p:cNvPr id="47140" name="Line 11"/>
            <p:cNvSpPr>
              <a:spLocks noChangeShapeType="1"/>
            </p:cNvSpPr>
            <p:nvPr/>
          </p:nvSpPr>
          <p:spPr bwMode="auto">
            <a:xfrm flipH="1">
              <a:off x="2928" y="1680"/>
              <a:ext cx="288" cy="33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Courier New" panose="02070309020205020404" pitchFamily="49" charset="0"/>
                <a:ea typeface="微软雅黑" panose="020B0503020204020204" pitchFamily="34" charset="-122"/>
              </a:endParaRPr>
            </a:p>
          </p:txBody>
        </p:sp>
        <p:sp>
          <p:nvSpPr>
            <p:cNvPr id="47141" name="Line 12"/>
            <p:cNvSpPr>
              <a:spLocks noChangeShapeType="1"/>
            </p:cNvSpPr>
            <p:nvPr/>
          </p:nvSpPr>
          <p:spPr bwMode="auto">
            <a:xfrm flipH="1">
              <a:off x="2496" y="2208"/>
              <a:ext cx="288" cy="33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Courier New" panose="02070309020205020404" pitchFamily="49" charset="0"/>
                <a:ea typeface="微软雅黑" panose="020B0503020204020204" pitchFamily="34" charset="-122"/>
              </a:endParaRPr>
            </a:p>
          </p:txBody>
        </p:sp>
        <p:sp>
          <p:nvSpPr>
            <p:cNvPr id="47142" name="Line 13"/>
            <p:cNvSpPr>
              <a:spLocks noChangeShapeType="1"/>
            </p:cNvSpPr>
            <p:nvPr/>
          </p:nvSpPr>
          <p:spPr bwMode="auto">
            <a:xfrm flipH="1">
              <a:off x="2064" y="2736"/>
              <a:ext cx="288" cy="33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Courier New" panose="02070309020205020404" pitchFamily="49" charset="0"/>
                <a:ea typeface="微软雅黑" panose="020B0503020204020204" pitchFamily="34" charset="-122"/>
              </a:endParaRPr>
            </a:p>
          </p:txBody>
        </p:sp>
        <p:sp>
          <p:nvSpPr>
            <p:cNvPr id="47143" name="Line 14"/>
            <p:cNvSpPr>
              <a:spLocks noChangeShapeType="1"/>
            </p:cNvSpPr>
            <p:nvPr/>
          </p:nvSpPr>
          <p:spPr bwMode="auto">
            <a:xfrm flipH="1">
              <a:off x="1680" y="3264"/>
              <a:ext cx="288" cy="33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Courier New" panose="02070309020205020404" pitchFamily="49" charset="0"/>
                <a:ea typeface="微软雅黑" panose="020B0503020204020204" pitchFamily="34" charset="-122"/>
              </a:endParaRPr>
            </a:p>
          </p:txBody>
        </p:sp>
        <p:sp>
          <p:nvSpPr>
            <p:cNvPr id="47144" name="Line 15"/>
            <p:cNvSpPr>
              <a:spLocks noChangeShapeType="1"/>
            </p:cNvSpPr>
            <p:nvPr/>
          </p:nvSpPr>
          <p:spPr bwMode="auto">
            <a:xfrm>
              <a:off x="3408" y="1680"/>
              <a:ext cx="240" cy="33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Courier New" panose="02070309020205020404" pitchFamily="49" charset="0"/>
                <a:ea typeface="微软雅黑" panose="020B0503020204020204" pitchFamily="34" charset="-122"/>
              </a:endParaRPr>
            </a:p>
          </p:txBody>
        </p:sp>
        <p:sp>
          <p:nvSpPr>
            <p:cNvPr id="47145" name="Line 16"/>
            <p:cNvSpPr>
              <a:spLocks noChangeShapeType="1"/>
            </p:cNvSpPr>
            <p:nvPr/>
          </p:nvSpPr>
          <p:spPr bwMode="auto">
            <a:xfrm>
              <a:off x="3792" y="2208"/>
              <a:ext cx="240" cy="33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Courier New" panose="02070309020205020404" pitchFamily="49" charset="0"/>
                <a:ea typeface="微软雅黑" panose="020B0503020204020204" pitchFamily="34" charset="-122"/>
              </a:endParaRPr>
            </a:p>
          </p:txBody>
        </p:sp>
        <p:sp>
          <p:nvSpPr>
            <p:cNvPr id="47146" name="Line 17"/>
            <p:cNvSpPr>
              <a:spLocks noChangeShapeType="1"/>
            </p:cNvSpPr>
            <p:nvPr/>
          </p:nvSpPr>
          <p:spPr bwMode="auto">
            <a:xfrm flipH="1">
              <a:off x="3312" y="2208"/>
              <a:ext cx="288" cy="33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Courier New" panose="02070309020205020404" pitchFamily="49" charset="0"/>
                <a:ea typeface="微软雅黑" panose="020B0503020204020204" pitchFamily="34" charset="-122"/>
              </a:endParaRPr>
            </a:p>
          </p:txBody>
        </p:sp>
        <p:sp>
          <p:nvSpPr>
            <p:cNvPr id="47147" name="Text Box 18"/>
            <p:cNvSpPr txBox="1">
              <a:spLocks noChangeArrowheads="1"/>
            </p:cNvSpPr>
            <p:nvPr/>
          </p:nvSpPr>
          <p:spPr bwMode="auto">
            <a:xfrm>
              <a:off x="2832" y="1680"/>
              <a:ext cx="19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A</a:t>
              </a:r>
            </a:p>
          </p:txBody>
        </p:sp>
        <p:sp>
          <p:nvSpPr>
            <p:cNvPr id="47148" name="Text Box 19"/>
            <p:cNvSpPr txBox="1">
              <a:spLocks noChangeArrowheads="1"/>
            </p:cNvSpPr>
            <p:nvPr/>
          </p:nvSpPr>
          <p:spPr bwMode="auto">
            <a:xfrm>
              <a:off x="2016" y="2688"/>
              <a:ext cx="19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A</a:t>
              </a:r>
            </a:p>
          </p:txBody>
        </p:sp>
        <p:sp>
          <p:nvSpPr>
            <p:cNvPr id="47149" name="Text Box 20"/>
            <p:cNvSpPr txBox="1">
              <a:spLocks noChangeArrowheads="1"/>
            </p:cNvSpPr>
            <p:nvPr/>
          </p:nvSpPr>
          <p:spPr bwMode="auto">
            <a:xfrm>
              <a:off x="3264" y="2160"/>
              <a:ext cx="19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A</a:t>
              </a:r>
            </a:p>
          </p:txBody>
        </p:sp>
        <p:sp>
          <p:nvSpPr>
            <p:cNvPr id="47150" name="Text Box 21"/>
            <p:cNvSpPr txBox="1">
              <a:spLocks noChangeArrowheads="1"/>
            </p:cNvSpPr>
            <p:nvPr/>
          </p:nvSpPr>
          <p:spPr bwMode="auto">
            <a:xfrm>
              <a:off x="2496" y="2112"/>
              <a:ext cx="19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B</a:t>
              </a:r>
            </a:p>
          </p:txBody>
        </p:sp>
        <p:sp>
          <p:nvSpPr>
            <p:cNvPr id="47151" name="Text Box 22"/>
            <p:cNvSpPr txBox="1">
              <a:spLocks noChangeArrowheads="1"/>
            </p:cNvSpPr>
            <p:nvPr/>
          </p:nvSpPr>
          <p:spPr bwMode="auto">
            <a:xfrm>
              <a:off x="1632" y="3216"/>
              <a:ext cx="19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B</a:t>
              </a:r>
            </a:p>
          </p:txBody>
        </p:sp>
        <p:sp>
          <p:nvSpPr>
            <p:cNvPr id="47152" name="Text Box 23"/>
            <p:cNvSpPr txBox="1">
              <a:spLocks noChangeArrowheads="1"/>
            </p:cNvSpPr>
            <p:nvPr/>
          </p:nvSpPr>
          <p:spPr bwMode="auto">
            <a:xfrm>
              <a:off x="3504" y="1632"/>
              <a:ext cx="19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B</a:t>
              </a:r>
            </a:p>
          </p:txBody>
        </p:sp>
        <p:sp>
          <p:nvSpPr>
            <p:cNvPr id="47153" name="Text Box 24"/>
            <p:cNvSpPr txBox="1">
              <a:spLocks noChangeArrowheads="1"/>
            </p:cNvSpPr>
            <p:nvPr/>
          </p:nvSpPr>
          <p:spPr bwMode="auto">
            <a:xfrm>
              <a:off x="3936" y="2160"/>
              <a:ext cx="19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B</a:t>
              </a:r>
            </a:p>
          </p:txBody>
        </p:sp>
      </p:grpSp>
      <p:grpSp>
        <p:nvGrpSpPr>
          <p:cNvPr id="30" name="Group 59"/>
          <p:cNvGrpSpPr>
            <a:grpSpLocks/>
          </p:cNvGrpSpPr>
          <p:nvPr/>
        </p:nvGrpSpPr>
        <p:grpSpPr bwMode="auto">
          <a:xfrm>
            <a:off x="5200650" y="1143000"/>
            <a:ext cx="1257300" cy="700088"/>
            <a:chOff x="3408" y="960"/>
            <a:chExt cx="1056" cy="588"/>
          </a:xfrm>
        </p:grpSpPr>
        <p:sp>
          <p:nvSpPr>
            <p:cNvPr id="47129" name="Oval 56"/>
            <p:cNvSpPr>
              <a:spLocks noChangeArrowheads="1"/>
            </p:cNvSpPr>
            <p:nvPr/>
          </p:nvSpPr>
          <p:spPr bwMode="auto">
            <a:xfrm>
              <a:off x="4176" y="960"/>
              <a:ext cx="288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47130" name="Line 57"/>
            <p:cNvSpPr>
              <a:spLocks noChangeShapeType="1"/>
            </p:cNvSpPr>
            <p:nvPr/>
          </p:nvSpPr>
          <p:spPr bwMode="auto">
            <a:xfrm flipH="1">
              <a:off x="3408" y="1152"/>
              <a:ext cx="768" cy="336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dirty="0">
                <a:latin typeface="Courier New" panose="02070309020205020404" pitchFamily="49" charset="0"/>
                <a:ea typeface="微软雅黑" panose="020B0503020204020204" pitchFamily="34" charset="-122"/>
              </a:endParaRPr>
            </a:p>
          </p:txBody>
        </p:sp>
        <p:sp>
          <p:nvSpPr>
            <p:cNvPr id="47131" name="Text Box 58"/>
            <p:cNvSpPr txBox="1">
              <a:spLocks noChangeArrowheads="1"/>
            </p:cNvSpPr>
            <p:nvPr/>
          </p:nvSpPr>
          <p:spPr bwMode="auto">
            <a:xfrm>
              <a:off x="3744" y="1296"/>
              <a:ext cx="52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A</a:t>
              </a:r>
              <a:r>
                <a:rPr lang="zh-CN" altLang="en-US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、</a:t>
              </a: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B</a:t>
              </a:r>
            </a:p>
          </p:txBody>
        </p:sp>
      </p:grpSp>
      <p:cxnSp>
        <p:nvCxnSpPr>
          <p:cNvPr id="34" name="AutoShape 61"/>
          <p:cNvCxnSpPr>
            <a:cxnSpLocks noChangeShapeType="1"/>
            <a:stCxn id="47132" idx="0"/>
          </p:cNvCxnSpPr>
          <p:nvPr/>
        </p:nvCxnSpPr>
        <p:spPr bwMode="auto">
          <a:xfrm rot="16200000">
            <a:off x="5404247" y="996553"/>
            <a:ext cx="400050" cy="1035844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68"/>
          <p:cNvCxnSpPr>
            <a:cxnSpLocks noChangeShapeType="1"/>
            <a:stCxn id="47133" idx="1"/>
            <a:endCxn id="47132" idx="2"/>
          </p:cNvCxnSpPr>
          <p:nvPr/>
        </p:nvCxnSpPr>
        <p:spPr bwMode="auto">
          <a:xfrm rot="16200000">
            <a:off x="4429126" y="1907382"/>
            <a:ext cx="507206" cy="464344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70"/>
          <p:cNvCxnSpPr>
            <a:cxnSpLocks noChangeShapeType="1"/>
            <a:endCxn id="47132" idx="6"/>
          </p:cNvCxnSpPr>
          <p:nvPr/>
        </p:nvCxnSpPr>
        <p:spPr bwMode="auto">
          <a:xfrm rot="5400000" flipH="1">
            <a:off x="5207794" y="1935957"/>
            <a:ext cx="507206" cy="407194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76"/>
          <p:cNvCxnSpPr>
            <a:cxnSpLocks noChangeShapeType="1"/>
            <a:stCxn id="47136" idx="6"/>
          </p:cNvCxnSpPr>
          <p:nvPr/>
        </p:nvCxnSpPr>
        <p:spPr bwMode="auto">
          <a:xfrm flipV="1">
            <a:off x="4229100" y="2514600"/>
            <a:ext cx="1143000" cy="62865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AutoShape 78"/>
          <p:cNvCxnSpPr>
            <a:cxnSpLocks noChangeShapeType="1"/>
            <a:stCxn id="47137" idx="1"/>
            <a:endCxn id="47133" idx="5"/>
          </p:cNvCxnSpPr>
          <p:nvPr/>
        </p:nvCxnSpPr>
        <p:spPr bwMode="auto">
          <a:xfrm flipH="1" flipV="1">
            <a:off x="4693444" y="2636044"/>
            <a:ext cx="214313" cy="385763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79"/>
          <p:cNvCxnSpPr>
            <a:cxnSpLocks noChangeShapeType="1"/>
          </p:cNvCxnSpPr>
          <p:nvPr/>
        </p:nvCxnSpPr>
        <p:spPr bwMode="auto">
          <a:xfrm rot="5400000" flipH="1">
            <a:off x="5693569" y="2536032"/>
            <a:ext cx="507206" cy="464344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AutoShape 80"/>
          <p:cNvCxnSpPr>
            <a:cxnSpLocks noChangeShapeType="1"/>
            <a:stCxn id="47138" idx="6"/>
            <a:endCxn id="47137" idx="3"/>
          </p:cNvCxnSpPr>
          <p:nvPr/>
        </p:nvCxnSpPr>
        <p:spPr bwMode="auto">
          <a:xfrm flipV="1">
            <a:off x="3771901" y="3264694"/>
            <a:ext cx="1135856" cy="507206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AutoShape 81"/>
          <p:cNvCxnSpPr>
            <a:cxnSpLocks noChangeShapeType="1"/>
            <a:stCxn id="47139" idx="1"/>
            <a:endCxn id="47136" idx="2"/>
          </p:cNvCxnSpPr>
          <p:nvPr/>
        </p:nvCxnSpPr>
        <p:spPr bwMode="auto">
          <a:xfrm rot="16200000">
            <a:off x="2857501" y="3250407"/>
            <a:ext cx="1135856" cy="921544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Rectangle 2"/>
          <p:cNvSpPr txBox="1">
            <a:spLocks noChangeArrowheads="1"/>
          </p:cNvSpPr>
          <p:nvPr/>
        </p:nvSpPr>
        <p:spPr bwMode="auto">
          <a:xfrm>
            <a:off x="50006" y="58341"/>
            <a:ext cx="8358188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/>
            <a:r>
              <a:rPr lang="zh-CN" altLang="en-US" sz="2800" dirty="0" smtClean="0">
                <a:solidFill>
                  <a:schemeClr val="tx2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 在</a:t>
            </a:r>
            <a:r>
              <a:rPr lang="en-US" altLang="zh-CN" sz="2800" dirty="0" err="1" smtClean="0">
                <a:solidFill>
                  <a:schemeClr val="tx2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Trie</a:t>
            </a:r>
            <a:r>
              <a:rPr lang="zh-CN" altLang="en-US" sz="2800" dirty="0" smtClean="0">
                <a:solidFill>
                  <a:schemeClr val="tx2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树上添加前缀指针</a:t>
            </a:r>
            <a:endParaRPr lang="zh-CN" altLang="en-US" sz="2800" dirty="0">
              <a:solidFill>
                <a:schemeClr val="tx2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56" name="Text Box 83"/>
          <p:cNvSpPr txBox="1">
            <a:spLocks noChangeArrowheads="1"/>
          </p:cNvSpPr>
          <p:nvPr/>
        </p:nvSpPr>
        <p:spPr bwMode="auto">
          <a:xfrm>
            <a:off x="4400550" y="3771900"/>
            <a:ext cx="45639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n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个模式串的单词前缀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树，添加前缀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指针的时间复杂度为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：</a:t>
            </a:r>
            <a:endParaRPr lang="en-US" altLang="zh-CN" sz="1800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O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(∑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len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))  (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=1..n)</a:t>
            </a:r>
          </a:p>
        </p:txBody>
      </p:sp>
    </p:spTree>
    <p:extLst>
      <p:ext uri="{BB962C8B-B14F-4D97-AF65-F5344CB8AC3E}">
        <p14:creationId xmlns:p14="http://schemas.microsoft.com/office/powerpoint/2010/main" val="88052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261937"/>
            <a:ext cx="8058150" cy="46196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28184" y="339502"/>
            <a:ext cx="923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Trie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2120" y="1995686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多模式串的字符串匹配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12160" y="3579862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建好图以后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O(n)!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541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79512" y="267494"/>
            <a:ext cx="8856984" cy="2623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dirty="0" smtClean="0">
                <a:solidFill>
                  <a:schemeClr val="tx2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+mj-cs"/>
              </a:rPr>
              <a:t>关于</a:t>
            </a:r>
            <a:r>
              <a:rPr lang="zh-CN" altLang="en-US" sz="2800" dirty="0">
                <a:solidFill>
                  <a:schemeClr val="tx2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+mj-cs"/>
              </a:rPr>
              <a:t>复杂度</a:t>
            </a:r>
            <a:r>
              <a:rPr lang="en-US" altLang="zh-CN" sz="2800" dirty="0">
                <a:solidFill>
                  <a:schemeClr val="tx2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+mj-cs"/>
              </a:rPr>
              <a:t>O(∑</a:t>
            </a:r>
            <a:r>
              <a:rPr lang="en-US" altLang="zh-CN" sz="2800" dirty="0" err="1">
                <a:solidFill>
                  <a:schemeClr val="tx2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+mj-cs"/>
              </a:rPr>
              <a:t>len</a:t>
            </a:r>
            <a:r>
              <a:rPr lang="en-US" altLang="zh-CN" sz="2800" dirty="0">
                <a:solidFill>
                  <a:schemeClr val="tx2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+mj-cs"/>
              </a:rPr>
              <a:t>(</a:t>
            </a:r>
            <a:r>
              <a:rPr lang="en-US" altLang="zh-CN" sz="2800" dirty="0" err="1">
                <a:solidFill>
                  <a:schemeClr val="tx2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+mj-cs"/>
              </a:rPr>
              <a:t>i</a:t>
            </a:r>
            <a:r>
              <a:rPr lang="en-US" altLang="zh-CN" sz="2800" dirty="0">
                <a:solidFill>
                  <a:schemeClr val="tx2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+mj-cs"/>
              </a:rPr>
              <a:t>))  (</a:t>
            </a:r>
            <a:r>
              <a:rPr lang="en-US" altLang="zh-CN" sz="2800" dirty="0" err="1">
                <a:solidFill>
                  <a:schemeClr val="tx2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+mj-cs"/>
              </a:rPr>
              <a:t>i</a:t>
            </a:r>
            <a:r>
              <a:rPr lang="en-US" altLang="zh-CN" sz="2800" dirty="0">
                <a:solidFill>
                  <a:schemeClr val="tx2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+mj-cs"/>
              </a:rPr>
              <a:t>=1..n</a:t>
            </a:r>
            <a:r>
              <a:rPr lang="en-US" altLang="zh-CN" sz="2800" dirty="0" smtClean="0">
                <a:solidFill>
                  <a:schemeClr val="tx2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+mj-cs"/>
              </a:rPr>
              <a:t>) </a:t>
            </a:r>
            <a:r>
              <a:rPr lang="zh-CN" altLang="en-US" sz="2800" dirty="0" smtClean="0">
                <a:solidFill>
                  <a:schemeClr val="tx2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+mj-cs"/>
              </a:rPr>
              <a:t>的</a:t>
            </a:r>
            <a:r>
              <a:rPr lang="zh-CN" altLang="en-US" sz="2800" dirty="0">
                <a:solidFill>
                  <a:schemeClr val="tx2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+mj-cs"/>
              </a:rPr>
              <a:t>解释</a:t>
            </a:r>
            <a:endParaRPr lang="en-US" altLang="zh-CN" sz="2800" dirty="0">
              <a:solidFill>
                <a:schemeClr val="tx2"/>
              </a:solidFill>
              <a:latin typeface="Courier New" panose="02070309020205020404" pitchFamily="49" charset="0"/>
              <a:ea typeface="微软雅黑" panose="020B0503020204020204" pitchFamily="34" charset="-122"/>
              <a:cs typeface="+mj-cs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altLang="zh-CN" sz="1950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zh-CN" altLang="en-US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如果为节点 </a:t>
            </a:r>
            <a:r>
              <a:rPr lang="en-US" altLang="zh-CN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P </a:t>
            </a:r>
            <a:r>
              <a:rPr lang="zh-CN" altLang="en-US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添加前缀指针时，沿前缀指针链往上走了很多层，则为</a:t>
            </a:r>
            <a:r>
              <a:rPr lang="en-US" altLang="zh-CN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P</a:t>
            </a:r>
            <a:r>
              <a:rPr lang="zh-CN" altLang="en-US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的儿子添加前缀指针时，就能迅速到达高层，不会再往上走很多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00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9220" name="文本框 2"/>
          <p:cNvSpPr txBox="1">
            <a:spLocks noChangeArrowheads="1"/>
          </p:cNvSpPr>
          <p:nvPr/>
        </p:nvSpPr>
        <p:spPr bwMode="auto">
          <a:xfrm>
            <a:off x="7668344" y="4688672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latin typeface="微软雅黑" panose="020B0503020204020204" pitchFamily="34" charset="-122"/>
              </a:rPr>
              <a:t>黄石大峡谷</a:t>
            </a:r>
            <a:endParaRPr lang="zh-CN" altLang="en-US" sz="1800" dirty="0">
              <a:latin typeface="微软雅黑" panose="020B0503020204020204" pitchFamily="34" charset="-122"/>
            </a:endParaRPr>
          </a:p>
        </p:txBody>
      </p:sp>
      <p:sp>
        <p:nvSpPr>
          <p:cNvPr id="9221" name="标题 1"/>
          <p:cNvSpPr txBox="1">
            <a:spLocks/>
          </p:cNvSpPr>
          <p:nvPr/>
        </p:nvSpPr>
        <p:spPr bwMode="auto">
          <a:xfrm>
            <a:off x="107950" y="2303463"/>
            <a:ext cx="27368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在</a:t>
            </a:r>
            <a:r>
              <a:rPr lang="en-US" altLang="zh-CN" sz="2400" dirty="0" err="1" smtClean="0">
                <a:solidFill>
                  <a:schemeClr val="tx2"/>
                </a:solidFill>
                <a:latin typeface="微软雅黑" panose="020B0503020204020204" pitchFamily="34" charset="-122"/>
              </a:rPr>
              <a:t>Trie</a:t>
            </a:r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图上做多字符串匹配</a:t>
            </a:r>
            <a:endParaRPr lang="zh-CN" altLang="en-US" sz="2400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490" y="450013"/>
            <a:ext cx="6247510" cy="413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5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87313"/>
            <a:ext cx="8358188" cy="795337"/>
          </a:xfrm>
        </p:spPr>
        <p:txBody>
          <a:bodyPr/>
          <a:lstStyle/>
          <a:p>
            <a:pPr algn="l"/>
            <a:r>
              <a:rPr lang="zh-CN" altLang="en-US" sz="2800" dirty="0" smtClean="0">
                <a:solidFill>
                  <a:schemeClr val="tx2"/>
                </a:solidFill>
              </a:rPr>
              <a:t> 在</a:t>
            </a:r>
            <a:r>
              <a:rPr lang="en-US" altLang="zh-CN" sz="2800" dirty="0" err="1" smtClean="0">
                <a:solidFill>
                  <a:schemeClr val="tx2"/>
                </a:solidFill>
              </a:rPr>
              <a:t>Trie</a:t>
            </a:r>
            <a:r>
              <a:rPr lang="zh-CN" altLang="en-US" sz="2800" dirty="0">
                <a:solidFill>
                  <a:schemeClr val="tx2"/>
                </a:solidFill>
              </a:rPr>
              <a:t>图上</a:t>
            </a:r>
            <a:r>
              <a:rPr lang="zh-CN" altLang="en-US" sz="2800" dirty="0" smtClean="0">
                <a:solidFill>
                  <a:schemeClr val="tx2"/>
                </a:solidFill>
              </a:rPr>
              <a:t>遍历母串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48131" name="Text Box 4"/>
          <p:cNvSpPr txBox="1">
            <a:spLocks noChangeArrowheads="1"/>
          </p:cNvSpPr>
          <p:nvPr/>
        </p:nvSpPr>
        <p:spPr bwMode="auto">
          <a:xfrm>
            <a:off x="251520" y="1203598"/>
            <a:ext cx="8280920" cy="3243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对母串</a:t>
            </a: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S</a:t>
            </a:r>
            <a:r>
              <a:rPr lang="zh-CN" altLang="en-US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，要将其在</a:t>
            </a:r>
            <a:r>
              <a:rPr lang="en-US" altLang="zh-CN" sz="1950" dirty="0" err="1" smtClean="0">
                <a:latin typeface="Courier New" panose="02070309020205020404" pitchFamily="49" charset="0"/>
                <a:ea typeface="微软雅黑" panose="020B0503020204020204" pitchFamily="34" charset="-122"/>
              </a:rPr>
              <a:t>Trie</a:t>
            </a:r>
            <a:r>
              <a:rPr lang="zh-CN" altLang="en-US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图上遍历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，看其是否包含</a:t>
            </a:r>
            <a:r>
              <a:rPr lang="zh-CN" altLang="en-US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某些</a:t>
            </a:r>
            <a:r>
              <a:rPr lang="en-US" altLang="zh-CN" sz="1950" dirty="0" err="1" smtClean="0">
                <a:latin typeface="Courier New" panose="02070309020205020404" pitchFamily="49" charset="0"/>
                <a:ea typeface="微软雅黑" panose="020B0503020204020204" pitchFamily="34" charset="-122"/>
              </a:rPr>
              <a:t>Trie</a:t>
            </a:r>
            <a:r>
              <a:rPr lang="zh-CN" altLang="en-US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图中的模式串</a:t>
            </a:r>
            <a:endParaRPr lang="en-US" altLang="zh-CN" sz="1950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95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950" dirty="0" smtClean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950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危险</a:t>
            </a:r>
            <a:r>
              <a:rPr lang="zh-CN" altLang="en-US" sz="195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节点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的概念：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） 终止节点是危险节点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2) </a:t>
            </a:r>
            <a:r>
              <a:rPr lang="zh-CN" altLang="en-US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如果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一个节点的前缀指针指向危险节点，那么它也是危险节点。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	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       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765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4"/>
          <p:cNvSpPr txBox="1">
            <a:spLocks noChangeArrowheads="1"/>
          </p:cNvSpPr>
          <p:nvPr/>
        </p:nvSpPr>
        <p:spPr bwMode="auto">
          <a:xfrm>
            <a:off x="323528" y="987574"/>
            <a:ext cx="8784976" cy="399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从</a:t>
            </a: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ROOT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出发，</a:t>
            </a:r>
            <a:r>
              <a:rPr lang="zh-CN" altLang="en-US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按照母串指针指向的字符</a:t>
            </a:r>
            <a:r>
              <a:rPr lang="en-US" altLang="zh-CN" sz="1950" dirty="0" err="1" smtClean="0">
                <a:latin typeface="Courier New" panose="02070309020205020404" pitchFamily="49" charset="0"/>
                <a:ea typeface="微软雅黑" panose="020B0503020204020204" pitchFamily="34" charset="-122"/>
              </a:rPr>
              <a:t>ch</a:t>
            </a:r>
            <a:r>
              <a:rPr lang="zh-CN" altLang="en-US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在图上移动。</a:t>
            </a:r>
            <a:endParaRPr lang="en-US" altLang="zh-CN" sz="1950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marL="342900" indent="-34290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marL="342900" indent="-34290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若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当前点</a:t>
            </a: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P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不存在通过</a:t>
            </a: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ch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连接的儿子</a:t>
            </a:r>
            <a:r>
              <a:rPr lang="zh-CN" altLang="en-US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，则考查 </a:t>
            </a:r>
            <a:r>
              <a:rPr lang="en-US" altLang="zh-CN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P </a:t>
            </a:r>
            <a:r>
              <a:rPr lang="zh-CN" altLang="en-US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的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前缀指针指向的节点</a:t>
            </a: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Q</a:t>
            </a:r>
            <a:r>
              <a:rPr lang="zh-CN" altLang="en-US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，若</a:t>
            </a:r>
            <a:r>
              <a:rPr lang="en-US" altLang="zh-CN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Q</a:t>
            </a:r>
            <a:r>
              <a:rPr lang="zh-CN" altLang="en-US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也没有通过</a:t>
            </a: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ch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连接的</a:t>
            </a:r>
            <a:r>
              <a:rPr lang="zh-CN" altLang="en-US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儿子，再考查</a:t>
            </a:r>
            <a:r>
              <a:rPr lang="en-US" altLang="zh-CN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Q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的前缀</a:t>
            </a:r>
            <a:r>
              <a:rPr lang="zh-CN" altLang="en-US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指针指向的节点</a:t>
            </a:r>
            <a:r>
              <a:rPr lang="en-US" altLang="zh-CN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…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直到找到通过</a:t>
            </a: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ch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连接的</a:t>
            </a:r>
            <a:r>
              <a:rPr lang="zh-CN" altLang="en-US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儿子</a:t>
            </a:r>
            <a:r>
              <a:rPr lang="en-US" altLang="zh-CN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(</a:t>
            </a:r>
            <a:r>
              <a:rPr lang="zh-CN" altLang="en-US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最终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一定能找到，就是</a:t>
            </a:r>
            <a:r>
              <a:rPr lang="en-US" altLang="zh-CN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root) </a:t>
            </a:r>
            <a:r>
              <a:rPr lang="zh-CN" altLang="en-US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，再母串指针前进，继续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遍历</a:t>
            </a:r>
            <a:r>
              <a:rPr lang="zh-CN" altLang="en-US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。</a:t>
            </a:r>
            <a:endParaRPr lang="en-US" altLang="zh-CN" sz="1950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marL="342900" indent="-34290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endParaRPr lang="en-US" altLang="zh-CN" sz="195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marL="342900" indent="-34290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1950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若遍历过程</a:t>
            </a:r>
            <a:r>
              <a:rPr lang="zh-CN" altLang="en-US" sz="195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中经过了某个终止节点，则说明</a:t>
            </a:r>
            <a:r>
              <a:rPr lang="en-US" altLang="zh-CN" sz="195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S</a:t>
            </a:r>
            <a:r>
              <a:rPr lang="zh-CN" altLang="en-US" sz="195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包含该终止节点代表的模式串</a:t>
            </a:r>
            <a:r>
              <a:rPr lang="en-US" altLang="zh-CN" sz="195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.</a:t>
            </a:r>
          </a:p>
          <a:p>
            <a:pPr marL="342900" indent="-34290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endParaRPr lang="en-US" altLang="zh-CN" sz="1950" dirty="0" smtClean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marL="342900" indent="-34290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1950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若遍历过程</a:t>
            </a:r>
            <a:r>
              <a:rPr lang="zh-CN" altLang="en-US" sz="195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中经过了某个非终止节点的危险节点，则可以断定</a:t>
            </a:r>
            <a:r>
              <a:rPr lang="en-US" altLang="zh-CN" sz="195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S</a:t>
            </a:r>
            <a:r>
              <a:rPr lang="zh-CN" altLang="en-US" sz="195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包含某个模式串。要找出是哪个，沿着危险节点的前缀指针链走，碰到终止节点即可</a:t>
            </a:r>
            <a:r>
              <a:rPr lang="zh-CN" altLang="en-US" sz="1950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。</a:t>
            </a:r>
            <a:endParaRPr lang="en-US" altLang="zh-CN" sz="1950" dirty="0" smtClean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marL="342900" indent="-34290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endParaRPr lang="en-US" altLang="zh-CN" sz="195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marL="342900" indent="-342900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Char char="l"/>
            </a:pPr>
            <a:r>
              <a:rPr lang="zh-CN" altLang="en-US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遍历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一个串</a:t>
            </a: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S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的时间复杂度是</a:t>
            </a: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O(</a:t>
            </a: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len</a:t>
            </a: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(S))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0" y="87313"/>
            <a:ext cx="8358188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/>
            <a:r>
              <a:rPr lang="zh-CN" altLang="en-US" sz="2800" dirty="0" smtClean="0">
                <a:solidFill>
                  <a:schemeClr val="tx2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在</a:t>
            </a:r>
            <a:r>
              <a:rPr lang="en-US" altLang="zh-CN" sz="2800" dirty="0" err="1" smtClean="0">
                <a:solidFill>
                  <a:schemeClr val="tx2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Trie</a:t>
            </a:r>
            <a:r>
              <a:rPr lang="zh-CN" altLang="en-US" sz="2800" dirty="0" smtClean="0">
                <a:solidFill>
                  <a:schemeClr val="tx2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图上遍历母串</a:t>
            </a:r>
            <a:endParaRPr lang="zh-CN" altLang="en-US" sz="2800" dirty="0">
              <a:solidFill>
                <a:schemeClr val="tx2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741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79512" y="267494"/>
            <a:ext cx="8856984" cy="4574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dirty="0" smtClean="0">
                <a:solidFill>
                  <a:schemeClr val="tx2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+mj-cs"/>
              </a:rPr>
              <a:t>关于复杂度</a:t>
            </a:r>
            <a:r>
              <a:rPr lang="en-US" altLang="zh-CN" sz="2800" dirty="0" smtClean="0">
                <a:solidFill>
                  <a:schemeClr val="tx2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+mj-cs"/>
              </a:rPr>
              <a:t>O(</a:t>
            </a:r>
            <a:r>
              <a:rPr lang="en-US" altLang="zh-CN" sz="2800" dirty="0" err="1" smtClean="0">
                <a:solidFill>
                  <a:schemeClr val="tx2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+mj-cs"/>
              </a:rPr>
              <a:t>len</a:t>
            </a:r>
            <a:r>
              <a:rPr lang="en-US" altLang="zh-CN" sz="2800" dirty="0" smtClean="0">
                <a:solidFill>
                  <a:schemeClr val="tx2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+mj-cs"/>
              </a:rPr>
              <a:t>(S))</a:t>
            </a:r>
            <a:r>
              <a:rPr lang="zh-CN" altLang="en-US" sz="2800" dirty="0" smtClean="0">
                <a:solidFill>
                  <a:schemeClr val="tx2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+mj-cs"/>
              </a:rPr>
              <a:t>的解释</a:t>
            </a:r>
            <a:endParaRPr lang="en-US" altLang="zh-CN" sz="2800" dirty="0">
              <a:solidFill>
                <a:schemeClr val="tx2"/>
              </a:solidFill>
              <a:latin typeface="Courier New" panose="02070309020205020404" pitchFamily="49" charset="0"/>
              <a:ea typeface="微软雅黑" panose="020B0503020204020204" pitchFamily="34" charset="-122"/>
              <a:cs typeface="+mj-cs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marL="385763" indent="-385763" eaLnBrk="1" hangingPunct="1">
              <a:spcBef>
                <a:spcPct val="50000"/>
              </a:spcBef>
              <a:buFontTx/>
              <a:buAutoNum type="arabicParenR"/>
              <a:defRPr/>
            </a:pP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母串每过掉一个字符，不论该字符是匹配上了还是没匹配上，在</a:t>
            </a: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trie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图上最多往下走一层</a:t>
            </a: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(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层的概念来自原</a:t>
            </a: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trie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树）。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marL="385763" indent="-385763" eaLnBrk="1" hangingPunct="1">
              <a:spcBef>
                <a:spcPct val="50000"/>
              </a:spcBef>
              <a:defRPr/>
            </a:pP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2) 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一个节点的前缀指针总是指向层次更高的节点，所以每沿着前缀指针走一步，节点的层次就会向上一层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marL="385763" indent="-385763" eaLnBrk="1" hangingPunct="1">
              <a:spcBef>
                <a:spcPct val="50000"/>
              </a:spcBef>
              <a:defRPr/>
            </a:pP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3) 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母串 </a:t>
            </a: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S 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最终被过掉了 </a:t>
            </a: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len</a:t>
            </a: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(S)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个字符，所以最多向下走了</a:t>
            </a: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len</a:t>
            </a: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(S)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次。</a:t>
            </a: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marL="385763" eaLnBrk="1" hangingPunct="1">
              <a:spcBef>
                <a:spcPct val="50000"/>
              </a:spcBef>
              <a:defRPr/>
            </a:pPr>
            <a:endParaRPr lang="en-US" altLang="zh-CN" sz="1950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zh-CN" altLang="en-US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最多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向下走</a:t>
            </a: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len</a:t>
            </a: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(S)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次，那么就不可能向上走超过</a:t>
            </a: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Len(S)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次，因此沿</a:t>
            </a:r>
            <a:r>
              <a:rPr lang="zh-CN" altLang="en-US" sz="19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前缀指针</a:t>
            </a:r>
            <a:r>
              <a:rPr lang="zh-CN" altLang="en-US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走的次数，最多不会超过</a:t>
            </a:r>
            <a:r>
              <a:rPr lang="en-US" altLang="zh-CN" sz="195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len</a:t>
            </a:r>
            <a:r>
              <a:rPr lang="en-US" altLang="zh-CN" sz="1950" dirty="0">
                <a:latin typeface="Courier New" panose="02070309020205020404" pitchFamily="49" charset="0"/>
                <a:ea typeface="微软雅黑" panose="020B0503020204020204" pitchFamily="34" charset="-122"/>
              </a:rPr>
              <a:t>(S)</a:t>
            </a:r>
          </a:p>
          <a:p>
            <a:pPr marL="385763" eaLnBrk="1" hangingPunct="1">
              <a:spcBef>
                <a:spcPct val="50000"/>
              </a:spcBef>
              <a:defRPr/>
            </a:pPr>
            <a:endParaRPr lang="en-US" altLang="zh-CN" sz="19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440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979" y="454881"/>
            <a:ext cx="6170019" cy="4627514"/>
          </a:xfrm>
          <a:prstGeom prst="rect">
            <a:avLst/>
          </a:prstGeom>
        </p:spPr>
      </p:pic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9220" name="文本框 2"/>
          <p:cNvSpPr txBox="1">
            <a:spLocks noChangeArrowheads="1"/>
          </p:cNvSpPr>
          <p:nvPr/>
        </p:nvSpPr>
        <p:spPr bwMode="auto">
          <a:xfrm>
            <a:off x="7326467" y="4659982"/>
            <a:ext cx="18004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新疆库车大峡谷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9221" name="标题 1"/>
          <p:cNvSpPr txBox="1">
            <a:spLocks/>
          </p:cNvSpPr>
          <p:nvPr/>
        </p:nvSpPr>
        <p:spPr bwMode="auto">
          <a:xfrm>
            <a:off x="107504" y="2643758"/>
            <a:ext cx="27368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例题</a:t>
            </a:r>
            <a:r>
              <a:rPr lang="en-US" altLang="zh-CN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1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多模式串字符串匹配模板题</a:t>
            </a:r>
          </a:p>
        </p:txBody>
      </p:sp>
    </p:spTree>
    <p:extLst>
      <p:ext uri="{BB962C8B-B14F-4D97-AF65-F5344CB8AC3E}">
        <p14:creationId xmlns:p14="http://schemas.microsoft.com/office/powerpoint/2010/main" val="230903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 idx="4294967295"/>
          </p:nvPr>
        </p:nvSpPr>
        <p:spPr>
          <a:xfrm>
            <a:off x="0" y="87313"/>
            <a:ext cx="8358188" cy="795337"/>
          </a:xfrm>
        </p:spPr>
        <p:txBody>
          <a:bodyPr/>
          <a:lstStyle/>
          <a:p>
            <a:pPr algn="l">
              <a:defRPr/>
            </a:pPr>
            <a:r>
              <a:rPr lang="zh-CN" altLang="en-US" sz="2800" dirty="0" smtClean="0">
                <a:solidFill>
                  <a:schemeClr val="tx2"/>
                </a:solidFill>
              </a:rPr>
              <a:t> 多</a:t>
            </a:r>
            <a:r>
              <a:rPr lang="zh-CN" altLang="en-US" sz="2800" dirty="0">
                <a:solidFill>
                  <a:schemeClr val="tx2"/>
                </a:solidFill>
              </a:rPr>
              <a:t>模式串字符串匹配模板题</a:t>
            </a:r>
          </a:p>
        </p:txBody>
      </p:sp>
      <p:sp>
        <p:nvSpPr>
          <p:cNvPr id="53251" name="矩形 2"/>
          <p:cNvSpPr>
            <a:spLocks noChangeArrowheads="1"/>
          </p:cNvSpPr>
          <p:nvPr/>
        </p:nvSpPr>
        <p:spPr bwMode="auto">
          <a:xfrm>
            <a:off x="251520" y="627534"/>
            <a:ext cx="8568952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给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模式串，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句子，判断每个句子里是否包含模式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串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句子和模式串都由小写字母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组成。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N,M &lt;= 1000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每个模式串长度不超过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，每个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句子长度不超过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</a:t>
            </a:r>
            <a:r>
              <a:rPr lang="zh-CN" altLang="en-US" sz="1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例输入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abc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def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gh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abcddddddddddd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akggggg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样例输出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217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矩形 2"/>
          <p:cNvSpPr>
            <a:spLocks noChangeArrowheads="1"/>
          </p:cNvSpPr>
          <p:nvPr/>
        </p:nvSpPr>
        <p:spPr bwMode="auto">
          <a:xfrm>
            <a:off x="251520" y="114301"/>
            <a:ext cx="8568952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#include &lt;</a:t>
            </a:r>
            <a:r>
              <a:rPr lang="en-US" altLang="zh-CN" sz="3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iostream</a:t>
            </a:r>
            <a:r>
              <a:rPr lang="en-US" altLang="zh-CN" sz="3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#include &lt;vector&gt;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#include &lt;queue&gt;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#include &lt;</a:t>
            </a:r>
            <a:r>
              <a:rPr lang="en-US" altLang="zh-CN" sz="3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cstring</a:t>
            </a:r>
            <a:r>
              <a:rPr lang="en-US" altLang="zh-CN" sz="3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&gt;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3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using namespace </a:t>
            </a:r>
            <a:r>
              <a:rPr lang="en-US" altLang="zh-CN" sz="3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std</a:t>
            </a:r>
            <a:r>
              <a:rPr lang="en-US" altLang="zh-CN" sz="3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n,m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const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MAXN = 1010;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char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str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[MAXN];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const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LETTERS = 26;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nNodesCount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0;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struct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CNode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CNode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pChilds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[LETTERS];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CNode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pPrev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 </a:t>
            </a:r>
            <a:r>
              <a:rPr lang="en-US" altLang="zh-CN" sz="1650" b="1" dirty="0">
                <a:solidFill>
                  <a:srgbClr val="0099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50" b="1" dirty="0">
                <a:solidFill>
                  <a:srgbClr val="0099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前缀指针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bool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bBadNode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 </a:t>
            </a:r>
            <a:r>
              <a:rPr lang="en-US" altLang="zh-CN" sz="1650" b="1" dirty="0">
                <a:solidFill>
                  <a:srgbClr val="0099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50" b="1" dirty="0">
                <a:solidFill>
                  <a:srgbClr val="0099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是否是危险节点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5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CNode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memset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(pChilds,0,sizeof(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pChilds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bBadNode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false;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pPrev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NULL;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CNode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Tree[20000]; </a:t>
            </a:r>
            <a:r>
              <a:rPr lang="en-US" altLang="zh-CN" sz="1650" b="1" dirty="0">
                <a:solidFill>
                  <a:srgbClr val="0099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//1000</a:t>
            </a:r>
            <a:r>
              <a:rPr lang="zh-CN" altLang="en-US" sz="1650" b="1" dirty="0">
                <a:solidFill>
                  <a:srgbClr val="0099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个模式串，每个</a:t>
            </a:r>
            <a:r>
              <a:rPr lang="en-US" altLang="zh-CN" sz="1650" b="1" dirty="0">
                <a:solidFill>
                  <a:srgbClr val="0099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20</a:t>
            </a:r>
            <a:r>
              <a:rPr lang="zh-CN" altLang="en-US" sz="1650" b="1" dirty="0">
                <a:solidFill>
                  <a:srgbClr val="0099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个字符，每个字符一个节点，也只要</a:t>
            </a:r>
            <a:r>
              <a:rPr lang="en-US" altLang="zh-CN" sz="1650" b="1" dirty="0">
                <a:solidFill>
                  <a:srgbClr val="0099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20000</a:t>
            </a:r>
            <a:r>
              <a:rPr lang="zh-CN" altLang="en-US" sz="1650" b="1" dirty="0">
                <a:solidFill>
                  <a:srgbClr val="0099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个节点</a:t>
            </a:r>
          </a:p>
        </p:txBody>
      </p:sp>
    </p:spTree>
    <p:extLst>
      <p:ext uri="{BB962C8B-B14F-4D97-AF65-F5344CB8AC3E}">
        <p14:creationId xmlns:p14="http://schemas.microsoft.com/office/powerpoint/2010/main" val="9030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矩形 2"/>
          <p:cNvSpPr>
            <a:spLocks noChangeArrowheads="1"/>
          </p:cNvSpPr>
          <p:nvPr/>
        </p:nvSpPr>
        <p:spPr bwMode="auto">
          <a:xfrm>
            <a:off x="107504" y="987574"/>
            <a:ext cx="8856984" cy="371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void Insert( </a:t>
            </a:r>
            <a:r>
              <a:rPr lang="en-US" altLang="zh-CN" sz="19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CNode</a:t>
            </a:r>
            <a:r>
              <a:rPr lang="en-US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* </a:t>
            </a:r>
            <a:r>
              <a:rPr lang="en-US" altLang="zh-CN" sz="19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pRoot</a:t>
            </a:r>
            <a:r>
              <a:rPr lang="en-US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, char * s)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19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9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将模式串</a:t>
            </a:r>
            <a:r>
              <a:rPr lang="en-US" altLang="zh-CN" sz="19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s</a:t>
            </a:r>
            <a:r>
              <a:rPr lang="zh-CN" altLang="en-US" sz="19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插入</a:t>
            </a:r>
            <a:r>
              <a:rPr lang="en-US" altLang="zh-CN" sz="195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trie</a:t>
            </a:r>
            <a:r>
              <a:rPr lang="zh-CN" altLang="en-US" sz="19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树</a:t>
            </a:r>
            <a:endParaRPr lang="en-US" altLang="zh-CN" sz="195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nn-NO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for( int i = 0; s[i]; i ++ 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if( </a:t>
            </a:r>
            <a:r>
              <a:rPr lang="en-US" altLang="zh-CN" sz="19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pRoot</a:t>
            </a:r>
            <a:r>
              <a:rPr lang="en-US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-&gt;</a:t>
            </a:r>
            <a:r>
              <a:rPr lang="en-US" altLang="zh-CN" sz="19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pChilds</a:t>
            </a:r>
            <a:r>
              <a:rPr lang="en-US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[s[</a:t>
            </a:r>
            <a:r>
              <a:rPr lang="en-US" altLang="zh-CN" sz="19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]-'a'] == NULL)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</a:t>
            </a:r>
            <a:r>
              <a:rPr lang="en-US" altLang="zh-CN" sz="19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pRoot</a:t>
            </a:r>
            <a:r>
              <a:rPr lang="en-US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-&gt;</a:t>
            </a:r>
            <a:r>
              <a:rPr lang="en-US" altLang="zh-CN" sz="19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pChilds</a:t>
            </a:r>
            <a:r>
              <a:rPr lang="en-US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[s[</a:t>
            </a:r>
            <a:r>
              <a:rPr lang="en-US" altLang="zh-CN" sz="19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]-'a'] =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	Tree + </a:t>
            </a:r>
            <a:r>
              <a:rPr lang="en-US" altLang="zh-CN" sz="19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nNodesCount</a:t>
            </a:r>
            <a:r>
              <a:rPr lang="en-US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</a:t>
            </a:r>
            <a:r>
              <a:rPr lang="en-US" altLang="zh-CN" sz="19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nNodesCount</a:t>
            </a:r>
            <a:r>
              <a:rPr lang="en-US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++;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</a:t>
            </a:r>
            <a:r>
              <a:rPr lang="en-US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</a:t>
            </a:r>
            <a:r>
              <a:rPr lang="en-US" altLang="zh-CN" sz="19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pRoot</a:t>
            </a:r>
            <a:r>
              <a:rPr lang="en-US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= </a:t>
            </a:r>
            <a:r>
              <a:rPr lang="en-US" altLang="zh-CN" sz="19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pRoot</a:t>
            </a:r>
            <a:r>
              <a:rPr lang="en-US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-&gt;</a:t>
            </a:r>
            <a:r>
              <a:rPr lang="en-US" altLang="zh-CN" sz="19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pChilds</a:t>
            </a:r>
            <a:r>
              <a:rPr lang="en-US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[s[</a:t>
            </a:r>
            <a:r>
              <a:rPr lang="en-US" altLang="zh-CN" sz="19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]-'a'];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9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pRoot</a:t>
            </a:r>
            <a:r>
              <a:rPr lang="en-US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-&gt;</a:t>
            </a:r>
            <a:r>
              <a:rPr lang="en-US" altLang="zh-CN" sz="21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21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bBadNode</a:t>
            </a:r>
            <a:r>
              <a:rPr lang="en-US" altLang="zh-CN" sz="21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= true;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9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699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矩形 2"/>
          <p:cNvSpPr>
            <a:spLocks noChangeArrowheads="1"/>
          </p:cNvSpPr>
          <p:nvPr/>
        </p:nvSpPr>
        <p:spPr bwMode="auto">
          <a:xfrm>
            <a:off x="107504" y="123478"/>
            <a:ext cx="9036496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 b="1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void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BuildDfa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( 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) {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在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trie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树上加前缀指针</a:t>
            </a:r>
            <a:endParaRPr lang="en-US" altLang="zh-CN" sz="18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for(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int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= 0;i &lt; LETTERS ;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++ 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	Tree[0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].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pChilds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] = Tree + 1;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Tree[0].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pPrev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= NULL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;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Tree[1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].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pPrev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= Tree;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deque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&lt;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CNode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* &gt; q;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q.push_back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(Tree+1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);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319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51520" y="133167"/>
            <a:ext cx="6750867" cy="800100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ea typeface="微软雅黑" panose="020B0503020204020204" pitchFamily="34" charset="-122"/>
              </a:rPr>
              <a:t>多模式串的字符串匹配问题</a:t>
            </a:r>
            <a:endParaRPr lang="zh-CN" altLang="en-US" sz="3200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79512" y="1563638"/>
            <a:ext cx="9001000" cy="45259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sz="2600" dirty="0" smtClean="0"/>
              <a:t>每个病毒都有特征字符串，可以看作一个模式串</a:t>
            </a:r>
            <a:r>
              <a:rPr lang="en-US" altLang="zh-CN" sz="2600" dirty="0" smtClean="0"/>
              <a:t>(</a:t>
            </a:r>
            <a:r>
              <a:rPr lang="zh-CN" altLang="en-US" sz="2600" dirty="0" smtClean="0"/>
              <a:t>子串</a:t>
            </a:r>
            <a:r>
              <a:rPr lang="en-US" altLang="zh-CN" sz="2600" dirty="0" smtClean="0"/>
              <a:t>)</a:t>
            </a:r>
          </a:p>
          <a:p>
            <a:pPr eaLnBrk="1" hangingPunct="1">
              <a:buFont typeface="Wingdings" panose="05000000000000000000" pitchFamily="2" charset="2"/>
              <a:buChar char="l"/>
            </a:pPr>
            <a:endParaRPr lang="en-US" altLang="zh-CN" sz="2600" dirty="0" smtClean="0"/>
          </a:p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sz="2600" dirty="0" smtClean="0"/>
              <a:t>文件</a:t>
            </a:r>
            <a:r>
              <a:rPr lang="zh-CN" altLang="en-US" sz="2600" dirty="0"/>
              <a:t>包含某个病毒的特征字符串，就认为被这个病毒感染</a:t>
            </a:r>
            <a:endParaRPr lang="en-US" altLang="zh-CN" sz="2600" dirty="0"/>
          </a:p>
          <a:p>
            <a:pPr eaLnBrk="1" hangingPunct="1">
              <a:buFont typeface="Wingdings" panose="05000000000000000000" pitchFamily="2" charset="2"/>
              <a:buChar char="l"/>
            </a:pPr>
            <a:endParaRPr lang="en-US" altLang="zh-CN" sz="2600" dirty="0" smtClean="0"/>
          </a:p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sz="2600" dirty="0" smtClean="0"/>
              <a:t>杀毒软件保存了成千上万个</a:t>
            </a:r>
            <a:r>
              <a:rPr lang="zh-CN" altLang="en-US" sz="2600" dirty="0"/>
              <a:t>病毒的特征</a:t>
            </a:r>
            <a:r>
              <a:rPr lang="zh-CN" altLang="en-US" sz="2600" dirty="0" smtClean="0"/>
              <a:t>字符串</a:t>
            </a:r>
            <a:endParaRPr lang="en-US" altLang="zh-CN" sz="2600" dirty="0" smtClean="0"/>
          </a:p>
          <a:p>
            <a:pPr eaLnBrk="1" hangingPunct="1">
              <a:buFont typeface="Wingdings" panose="05000000000000000000" pitchFamily="2" charset="2"/>
              <a:buChar char="l"/>
            </a:pPr>
            <a:endParaRPr lang="en-US" altLang="zh-CN" sz="2600" dirty="0" smtClean="0"/>
          </a:p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sz="2600" dirty="0" smtClean="0"/>
              <a:t>如何只扫描文件（母串</a:t>
            </a:r>
            <a:r>
              <a:rPr lang="en-US" altLang="zh-CN" sz="2600" dirty="0" smtClean="0"/>
              <a:t>)</a:t>
            </a:r>
            <a:r>
              <a:rPr lang="zh-CN" altLang="en-US" sz="2600" dirty="0" smtClean="0"/>
              <a:t>一遍，就发现感染该文件的病毒</a:t>
            </a:r>
            <a:endParaRPr lang="en-US" altLang="zh-CN" sz="2600" dirty="0" smtClean="0"/>
          </a:p>
          <a:p>
            <a:pPr eaLnBrk="1" hangingPunct="1">
              <a:buFont typeface="Wingdings" panose="05000000000000000000" pitchFamily="2" charset="2"/>
              <a:buChar char="l"/>
            </a:pPr>
            <a:endParaRPr lang="en-US" altLang="zh-CN" sz="2600" dirty="0"/>
          </a:p>
          <a:p>
            <a:pPr eaLnBrk="1" hangingPunct="1">
              <a:buFont typeface="Wingdings" panose="05000000000000000000" pitchFamily="2" charset="2"/>
              <a:buChar char="l"/>
            </a:pPr>
            <a:endParaRPr lang="en-US" altLang="zh-CN" sz="2600" dirty="0" smtClean="0"/>
          </a:p>
        </p:txBody>
      </p:sp>
    </p:spTree>
    <p:extLst>
      <p:ext uri="{BB962C8B-B14F-4D97-AF65-F5344CB8AC3E}">
        <p14:creationId xmlns:p14="http://schemas.microsoft.com/office/powerpoint/2010/main" val="1859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矩形 2"/>
          <p:cNvSpPr>
            <a:spLocks noChangeArrowheads="1"/>
          </p:cNvSpPr>
          <p:nvPr/>
        </p:nvSpPr>
        <p:spPr bwMode="auto">
          <a:xfrm>
            <a:off x="35496" y="123478"/>
            <a:ext cx="9001000" cy="535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while( !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q.empty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() ){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CNode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*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pRoot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=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q.front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q.pop_front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for(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int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= 0;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&lt; LETTERS ;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++ 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CNode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* p =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pRoot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-&gt;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pChilds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];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if( p)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   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CNode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*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pPrev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=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pRoot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-&gt;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pPrev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    while(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pPrev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-&gt;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pChilds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] == NULL)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	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b="1" dirty="0" err="1" smtClean="0">
                <a:latin typeface="Courier New" panose="02070309020205020404" pitchFamily="49" charset="0"/>
                <a:ea typeface="微软雅黑" panose="020B0503020204020204" pitchFamily="34" charset="-122"/>
              </a:rPr>
              <a:t>pPrev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=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pPrev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-&gt;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pPrev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    p-&gt;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pPrev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=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pPrev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-&gt;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pChilds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];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    if( p-&gt;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pPrev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-&gt;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bBadNode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	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 p-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&gt;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bBadNode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= true; </a:t>
            </a:r>
            <a:endParaRPr lang="en-US" altLang="zh-CN" sz="1800" b="1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			//</a:t>
            </a:r>
            <a:r>
              <a:rPr lang="zh-CN" altLang="en-US" sz="18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前缀指针指向的节点是危险节点，则自己也是危险节点</a:t>
            </a:r>
            <a:endParaRPr lang="en-US" altLang="zh-CN" sz="18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			   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q.push_back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(p);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} 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对应于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while( ! 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q.empty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() 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94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矩形 2"/>
          <p:cNvSpPr>
            <a:spLocks noChangeArrowheads="1"/>
          </p:cNvSpPr>
          <p:nvPr/>
        </p:nvSpPr>
        <p:spPr bwMode="auto">
          <a:xfrm>
            <a:off x="179512" y="147637"/>
            <a:ext cx="8856984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bool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SearchDfa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(char * s)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{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返回值为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true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则说明包含模式串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CNode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* p = Tree + 1;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for(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int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= 0; s[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] 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; ++</a:t>
            </a:r>
            <a:r>
              <a:rPr lang="en-US" altLang="zh-CN" sz="1800" b="1" dirty="0" err="1" smtClean="0"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) 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while( p-&gt;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pChilds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[s[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]-'a'] == NULL)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p = p-&gt;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pPrev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;	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p = p-&gt;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pChilds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[s[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]-'a'];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if( p-&gt; </a:t>
            </a:r>
            <a:r>
              <a:rPr lang="en-US" altLang="zh-CN" sz="180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bBadNode</a:t>
            </a: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return true;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return false;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009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矩形 2"/>
          <p:cNvSpPr>
            <a:spLocks noChangeArrowheads="1"/>
          </p:cNvSpPr>
          <p:nvPr/>
        </p:nvSpPr>
        <p:spPr bwMode="auto">
          <a:xfrm>
            <a:off x="107504" y="252413"/>
            <a:ext cx="7722046" cy="491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main()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nNodesCount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= 2;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scanf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("%d", &amp;n);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for(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= 0;i &lt; n; ++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) 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scanf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("%s",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str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Insert(Tree + 1,str);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BuildDfa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scanf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("%d", &amp;m);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for(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= 0 ;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i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&lt;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m;i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 ++ 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scanf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("%s",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str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if(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SearchDfa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(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str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))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printf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("YES\n");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else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	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printf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("NO\n");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	return 0;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}</a:t>
            </a:r>
            <a:endParaRPr lang="en-US" altLang="zh-CN" sz="1650" b="1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3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9220" name="文本框 2"/>
          <p:cNvSpPr txBox="1">
            <a:spLocks noChangeArrowheads="1"/>
          </p:cNvSpPr>
          <p:nvPr/>
        </p:nvSpPr>
        <p:spPr bwMode="auto">
          <a:xfrm>
            <a:off x="7668344" y="4669642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latin typeface="微软雅黑" panose="020B0503020204020204" pitchFamily="34" charset="-122"/>
              </a:rPr>
              <a:t>美国太浩湖</a:t>
            </a:r>
            <a:endParaRPr lang="zh-CN" altLang="en-US" sz="1800" dirty="0">
              <a:latin typeface="微软雅黑" panose="020B0503020204020204" pitchFamily="34" charset="-122"/>
            </a:endParaRPr>
          </a:p>
        </p:txBody>
      </p:sp>
      <p:sp>
        <p:nvSpPr>
          <p:cNvPr id="9221" name="标题 1"/>
          <p:cNvSpPr txBox="1">
            <a:spLocks/>
          </p:cNvSpPr>
          <p:nvPr/>
        </p:nvSpPr>
        <p:spPr bwMode="auto">
          <a:xfrm>
            <a:off x="107504" y="2643758"/>
            <a:ext cx="27368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例题</a:t>
            </a:r>
            <a:r>
              <a:rPr lang="en-US" altLang="zh-CN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躲不开的病毒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38" y="483518"/>
            <a:ext cx="6227762" cy="412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6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71450" y="2067694"/>
            <a:ext cx="8820472" cy="2520280"/>
          </a:xfrm>
          <a:prstGeom prst="rect">
            <a:avLst/>
          </a:prstGeom>
        </p:spPr>
        <p:txBody>
          <a:bodyPr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有若干种病毒，每种病毒的特征代码都是一个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串。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每个程序也都是一个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是否存在不被病毒感染（不包含任何病毒的特征代码）的无限长的程序。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所有的病毒的特征代码总长度不超过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30000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50354" y="176213"/>
            <a:ext cx="8928992" cy="451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Courier New" panose="02070309020205020404" pitchFamily="49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/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</a:t>
            </a:r>
            <a:r>
              <a:rPr lang="en-US" altLang="zh-CN" sz="2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</a:t>
            </a:r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躲不开的病毒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3898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 txBox="1">
            <a:spLocks noChangeArrowheads="1"/>
          </p:cNvSpPr>
          <p:nvPr/>
        </p:nvSpPr>
        <p:spPr>
          <a:xfrm>
            <a:off x="323528" y="1563638"/>
            <a:ext cx="8352928" cy="3168352"/>
          </a:xfrm>
          <a:prstGeom prst="rect">
            <a:avLst/>
          </a:prstGeom>
        </p:spPr>
        <p:txBody>
          <a:bodyPr/>
          <a:lstStyle/>
          <a:p>
            <a:pPr algn="just">
              <a:spcBef>
                <a:spcPct val="20000"/>
              </a:spcBef>
              <a:buClr>
                <a:schemeClr val="tx2"/>
              </a:buClr>
              <a:buSzPct val="50000"/>
              <a:defRPr/>
            </a:pP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如果存在无限长的安全母串，在</a:t>
            </a:r>
            <a:r>
              <a:rPr lang="en-US" altLang="zh-CN" sz="2100" dirty="0" err="1">
                <a:latin typeface="Times New Roman" pitchFamily="18" charset="0"/>
                <a:ea typeface="微软雅黑" panose="020B0503020204020204" pitchFamily="34" charset="-122"/>
              </a:rPr>
              <a:t>Trie</a:t>
            </a:r>
            <a:r>
              <a:rPr lang="zh-CN" altLang="en-US" sz="2100" dirty="0">
                <a:latin typeface="Times New Roman" pitchFamily="18" charset="0"/>
                <a:ea typeface="微软雅黑" panose="020B0503020204020204" pitchFamily="34" charset="-122"/>
              </a:rPr>
              <a:t>图上，从根节点</a:t>
            </a: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出发遍历该母串，则可以</a:t>
            </a:r>
            <a:r>
              <a:rPr lang="zh-CN" altLang="en-US" sz="2100" dirty="0">
                <a:latin typeface="Times New Roman" pitchFamily="18" charset="0"/>
                <a:ea typeface="微软雅黑" panose="020B0503020204020204" pitchFamily="34" charset="-122"/>
              </a:rPr>
              <a:t>永远不停地走下去，即走无限步，都不会</a:t>
            </a: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路过危险节点。</a:t>
            </a:r>
            <a:endParaRPr lang="en-US" altLang="zh-CN" sz="2100" dirty="0">
              <a:latin typeface="Times New Roman" pitchFamily="18" charset="0"/>
              <a:ea typeface="微软雅黑" panose="020B0503020204020204" pitchFamily="34" charset="-122"/>
            </a:endParaRPr>
          </a:p>
          <a:p>
            <a:pPr algn="just">
              <a:spcBef>
                <a:spcPct val="20000"/>
              </a:spcBef>
              <a:buClr>
                <a:schemeClr val="tx2"/>
              </a:buClr>
              <a:buSzPct val="50000"/>
              <a:defRPr/>
            </a:pPr>
            <a:endParaRPr lang="en-US" altLang="zh-CN" sz="2100" dirty="0" smtClean="0">
              <a:latin typeface="Times New Roman" pitchFamily="18" charset="0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50354" y="176213"/>
            <a:ext cx="8928992" cy="451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Courier New" panose="02070309020205020404" pitchFamily="49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/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</a:t>
            </a:r>
            <a:r>
              <a:rPr lang="en-US" altLang="zh-CN" sz="2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</a:t>
            </a:r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躲不开的病毒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200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 txBox="1">
            <a:spLocks noChangeArrowheads="1"/>
          </p:cNvSpPr>
          <p:nvPr/>
        </p:nvSpPr>
        <p:spPr>
          <a:xfrm>
            <a:off x="323528" y="1563638"/>
            <a:ext cx="8352928" cy="3168352"/>
          </a:xfrm>
          <a:prstGeom prst="rect">
            <a:avLst/>
          </a:prstGeom>
        </p:spPr>
        <p:txBody>
          <a:bodyPr/>
          <a:lstStyle/>
          <a:p>
            <a:pPr algn="just">
              <a:spcBef>
                <a:spcPct val="20000"/>
              </a:spcBef>
              <a:buClr>
                <a:schemeClr val="tx2"/>
              </a:buClr>
              <a:buSzPct val="50000"/>
              <a:defRPr/>
            </a:pP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如果存在无限长的安全母串，在</a:t>
            </a:r>
            <a:r>
              <a:rPr lang="en-US" altLang="zh-CN" sz="2100" dirty="0" err="1">
                <a:latin typeface="Times New Roman" pitchFamily="18" charset="0"/>
                <a:ea typeface="微软雅黑" panose="020B0503020204020204" pitchFamily="34" charset="-122"/>
              </a:rPr>
              <a:t>Trie</a:t>
            </a:r>
            <a:r>
              <a:rPr lang="zh-CN" altLang="en-US" sz="2100" dirty="0">
                <a:latin typeface="Times New Roman" pitchFamily="18" charset="0"/>
                <a:ea typeface="微软雅黑" panose="020B0503020204020204" pitchFamily="34" charset="-122"/>
              </a:rPr>
              <a:t>图上，从根节点</a:t>
            </a: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出发遍历该母串，则可以</a:t>
            </a:r>
            <a:r>
              <a:rPr lang="zh-CN" altLang="en-US" sz="2100" dirty="0">
                <a:latin typeface="Times New Roman" pitchFamily="18" charset="0"/>
                <a:ea typeface="微软雅黑" panose="020B0503020204020204" pitchFamily="34" charset="-122"/>
              </a:rPr>
              <a:t>永远不停地走下去，即走无限步，都不会</a:t>
            </a: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路过危险节点。</a:t>
            </a:r>
            <a:endParaRPr lang="en-US" altLang="zh-CN" sz="2100" dirty="0">
              <a:latin typeface="Times New Roman" pitchFamily="18" charset="0"/>
              <a:ea typeface="微软雅黑" panose="020B0503020204020204" pitchFamily="34" charset="-122"/>
            </a:endParaRPr>
          </a:p>
          <a:p>
            <a:pPr algn="just">
              <a:spcBef>
                <a:spcPct val="20000"/>
              </a:spcBef>
              <a:buClr>
                <a:schemeClr val="tx2"/>
              </a:buClr>
              <a:buSzPct val="50000"/>
              <a:defRPr/>
            </a:pPr>
            <a:endParaRPr lang="en-US" altLang="zh-CN" sz="2100" dirty="0" smtClean="0">
              <a:latin typeface="Times New Roman" pitchFamily="18" charset="0"/>
              <a:ea typeface="微软雅黑" panose="020B0503020204020204" pitchFamily="34" charset="-122"/>
            </a:endParaRPr>
          </a:p>
          <a:p>
            <a:pPr algn="just">
              <a:spcBef>
                <a:spcPct val="20000"/>
              </a:spcBef>
              <a:buClr>
                <a:schemeClr val="tx2"/>
              </a:buClr>
              <a:buSzPct val="50000"/>
              <a:defRPr/>
            </a:pP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因此，问题等价于能否在</a:t>
            </a:r>
            <a:r>
              <a:rPr lang="en-US" altLang="zh-CN" sz="2100" dirty="0" err="1" smtClean="0">
                <a:latin typeface="Times New Roman" pitchFamily="18" charset="0"/>
                <a:ea typeface="微软雅黑" panose="020B0503020204020204" pitchFamily="34" charset="-122"/>
              </a:rPr>
              <a:t>Trie</a:t>
            </a: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图上走无穷多步而不经过危险节点。</a:t>
            </a:r>
            <a:endParaRPr lang="en-US" altLang="zh-CN" sz="2100" dirty="0" smtClean="0">
              <a:latin typeface="Times New Roman" pitchFamily="18" charset="0"/>
              <a:ea typeface="微软雅黑" panose="020B0503020204020204" pitchFamily="34" charset="-122"/>
            </a:endParaRPr>
          </a:p>
          <a:p>
            <a:pPr algn="just">
              <a:spcBef>
                <a:spcPct val="20000"/>
              </a:spcBef>
              <a:buClr>
                <a:schemeClr val="tx2"/>
              </a:buClr>
              <a:buSzPct val="50000"/>
              <a:defRPr/>
            </a:pPr>
            <a:endParaRPr lang="en-US" altLang="zh-CN" sz="2100" dirty="0">
              <a:latin typeface="Times New Roman" pitchFamily="18" charset="0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50354" y="176213"/>
            <a:ext cx="8928992" cy="451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Courier New" panose="02070309020205020404" pitchFamily="49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/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</a:t>
            </a:r>
            <a:r>
              <a:rPr lang="en-US" altLang="zh-CN" sz="2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</a:t>
            </a:r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躲不开的病毒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068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 txBox="1">
            <a:spLocks noChangeArrowheads="1"/>
          </p:cNvSpPr>
          <p:nvPr/>
        </p:nvSpPr>
        <p:spPr>
          <a:xfrm>
            <a:off x="153399" y="1059582"/>
            <a:ext cx="8805614" cy="3168352"/>
          </a:xfrm>
          <a:prstGeom prst="rect">
            <a:avLst/>
          </a:prstGeom>
        </p:spPr>
        <p:txBody>
          <a:bodyPr/>
          <a:lstStyle/>
          <a:p>
            <a:pPr algn="just">
              <a:spcBef>
                <a:spcPct val="20000"/>
              </a:spcBef>
              <a:buClr>
                <a:schemeClr val="tx2"/>
              </a:buClr>
              <a:buSzPct val="50000"/>
              <a:defRPr/>
            </a:pPr>
            <a:r>
              <a:rPr lang="zh-CN" altLang="en-US" sz="2100" dirty="0" smtClean="0">
                <a:solidFill>
                  <a:srgbClr val="7030A0"/>
                </a:solidFill>
                <a:latin typeface="Times New Roman" pitchFamily="18" charset="0"/>
                <a:ea typeface="微软雅黑" panose="020B0503020204020204" pitchFamily="34" charset="-122"/>
              </a:rPr>
              <a:t>用 </a:t>
            </a:r>
            <a:r>
              <a:rPr lang="en-US" altLang="zh-CN" sz="2100" dirty="0" smtClean="0">
                <a:solidFill>
                  <a:srgbClr val="7030A0"/>
                </a:solidFill>
                <a:latin typeface="Times New Roman" pitchFamily="18" charset="0"/>
                <a:ea typeface="微软雅黑" panose="020B0503020204020204" pitchFamily="34" charset="-122"/>
              </a:rPr>
              <a:t>DFS </a:t>
            </a:r>
            <a:r>
              <a:rPr lang="zh-CN" altLang="en-US" sz="2100" dirty="0" smtClean="0">
                <a:solidFill>
                  <a:srgbClr val="7030A0"/>
                </a:solidFill>
                <a:latin typeface="Times New Roman" pitchFamily="18" charset="0"/>
                <a:ea typeface="微软雅黑" panose="020B0503020204020204" pitchFamily="34" charset="-122"/>
              </a:rPr>
              <a:t>从</a:t>
            </a:r>
            <a:r>
              <a:rPr lang="en-US" altLang="zh-CN" sz="2100" dirty="0" smtClean="0">
                <a:solidFill>
                  <a:srgbClr val="7030A0"/>
                </a:solidFill>
                <a:latin typeface="Times New Roman" pitchFamily="18" charset="0"/>
                <a:ea typeface="微软雅黑" panose="020B0503020204020204" pitchFamily="34" charset="-122"/>
              </a:rPr>
              <a:t>root</a:t>
            </a:r>
            <a:r>
              <a:rPr lang="zh-CN" altLang="en-US" sz="2100" dirty="0">
                <a:solidFill>
                  <a:srgbClr val="7030A0"/>
                </a:solidFill>
                <a:latin typeface="Times New Roman" pitchFamily="18" charset="0"/>
                <a:ea typeface="微软雅黑" panose="020B0503020204020204" pitchFamily="34" charset="-122"/>
              </a:rPr>
              <a:t>出发</a:t>
            </a:r>
            <a:r>
              <a:rPr lang="zh-CN" altLang="en-US" sz="2100" dirty="0" smtClean="0">
                <a:solidFill>
                  <a:srgbClr val="7030A0"/>
                </a:solidFill>
                <a:latin typeface="Times New Roman" pitchFamily="18" charset="0"/>
                <a:ea typeface="微软雅黑" panose="020B0503020204020204" pitchFamily="34" charset="-122"/>
              </a:rPr>
              <a:t>遍历</a:t>
            </a:r>
            <a:r>
              <a:rPr lang="en-US" altLang="zh-CN" sz="2100" dirty="0" err="1" smtClean="0">
                <a:solidFill>
                  <a:srgbClr val="7030A0"/>
                </a:solidFill>
                <a:latin typeface="Times New Roman" pitchFamily="18" charset="0"/>
                <a:ea typeface="微软雅黑" panose="020B0503020204020204" pitchFamily="34" charset="-122"/>
              </a:rPr>
              <a:t>Trie</a:t>
            </a:r>
            <a:r>
              <a:rPr lang="zh-CN" altLang="en-US" sz="2100" dirty="0" smtClean="0">
                <a:solidFill>
                  <a:srgbClr val="7030A0"/>
                </a:solidFill>
                <a:latin typeface="Times New Roman" pitchFamily="18" charset="0"/>
                <a:ea typeface="微软雅黑" panose="020B0503020204020204" pitchFamily="34" charset="-122"/>
              </a:rPr>
              <a:t>图，寻找环：</a:t>
            </a:r>
            <a:endParaRPr lang="en-US" altLang="zh-CN" sz="2100" dirty="0" smtClean="0">
              <a:solidFill>
                <a:srgbClr val="7030A0"/>
              </a:solidFill>
              <a:latin typeface="Times New Roman" pitchFamily="18" charset="0"/>
              <a:ea typeface="微软雅黑" panose="020B0503020204020204" pitchFamily="34" charset="-122"/>
            </a:endParaRPr>
          </a:p>
          <a:p>
            <a:pPr algn="just">
              <a:spcBef>
                <a:spcPct val="20000"/>
              </a:spcBef>
              <a:buClr>
                <a:schemeClr val="tx2"/>
              </a:buClr>
              <a:buSzPct val="50000"/>
              <a:defRPr/>
            </a:pPr>
            <a:r>
              <a:rPr lang="en-US" altLang="zh-CN" sz="2100" dirty="0" smtClean="0">
                <a:latin typeface="Times New Roman" pitchFamily="18" charset="0"/>
                <a:ea typeface="微软雅黑" panose="020B0503020204020204" pitchFamily="34" charset="-122"/>
              </a:rPr>
              <a:t>1) </a:t>
            </a: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只有字母边才算是有向图的边</a:t>
            </a:r>
            <a:endParaRPr lang="en-US" altLang="zh-CN" sz="2100" dirty="0" smtClean="0">
              <a:latin typeface="Times New Roman" pitchFamily="18" charset="0"/>
              <a:ea typeface="微软雅黑" panose="020B0503020204020204" pitchFamily="34" charset="-122"/>
            </a:endParaRPr>
          </a:p>
          <a:p>
            <a:pPr algn="just">
              <a:spcBef>
                <a:spcPct val="20000"/>
              </a:spcBef>
              <a:buClr>
                <a:schemeClr val="tx2"/>
              </a:buClr>
              <a:buSzPct val="50000"/>
              <a:defRPr/>
            </a:pPr>
            <a:r>
              <a:rPr lang="en-US" altLang="zh-CN" sz="2100" dirty="0" smtClean="0">
                <a:latin typeface="Times New Roman" pitchFamily="18" charset="0"/>
                <a:ea typeface="微软雅黑" panose="020B0503020204020204" pitchFamily="34" charset="-122"/>
              </a:rPr>
              <a:t>2</a:t>
            </a: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）</a:t>
            </a:r>
            <a:r>
              <a:rPr lang="zh-CN" altLang="en-US" sz="2100" dirty="0">
                <a:latin typeface="Times New Roman" pitchFamily="18" charset="0"/>
                <a:ea typeface="微软雅黑" panose="020B0503020204020204" pitchFamily="34" charset="-122"/>
              </a:rPr>
              <a:t>不能走危险节点</a:t>
            </a:r>
            <a:endParaRPr lang="en-US" altLang="zh-CN" sz="2100" dirty="0">
              <a:latin typeface="Times New Roman" pitchFamily="18" charset="0"/>
              <a:ea typeface="微软雅黑" panose="020B0503020204020204" pitchFamily="34" charset="-122"/>
            </a:endParaRPr>
          </a:p>
          <a:p>
            <a:pPr algn="just">
              <a:spcBef>
                <a:spcPct val="20000"/>
              </a:spcBef>
              <a:buClr>
                <a:schemeClr val="tx2"/>
              </a:buClr>
              <a:buSzPct val="50000"/>
              <a:defRPr/>
            </a:pPr>
            <a:r>
              <a:rPr lang="en-US" altLang="zh-CN" sz="2100" dirty="0" smtClean="0">
                <a:latin typeface="Times New Roman" pitchFamily="18" charset="0"/>
                <a:ea typeface="微软雅黑" panose="020B0503020204020204" pitchFamily="34" charset="-122"/>
              </a:rPr>
              <a:t>3) </a:t>
            </a: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从一个节点</a:t>
            </a:r>
            <a:r>
              <a:rPr lang="en-US" altLang="zh-CN" sz="2100" dirty="0" smtClean="0">
                <a:latin typeface="Times New Roman" pitchFamily="18" charset="0"/>
                <a:ea typeface="微软雅黑" panose="020B0503020204020204" pitchFamily="34" charset="-122"/>
              </a:rPr>
              <a:t>P</a:t>
            </a: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出发进行</a:t>
            </a:r>
            <a:r>
              <a:rPr lang="en-US" altLang="zh-CN" sz="2100" dirty="0" smtClean="0">
                <a:latin typeface="Times New Roman" pitchFamily="18" charset="0"/>
                <a:ea typeface="微软雅黑" panose="020B0503020204020204" pitchFamily="34" charset="-122"/>
              </a:rPr>
              <a:t>DFS</a:t>
            </a: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时</a:t>
            </a: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，考查</a:t>
            </a: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所有字母。对于字母</a:t>
            </a:r>
            <a:r>
              <a:rPr lang="en-US" altLang="zh-CN" sz="2100" dirty="0" err="1" smtClean="0">
                <a:latin typeface="Times New Roman" pitchFamily="18" charset="0"/>
                <a:ea typeface="微软雅黑" panose="020B0503020204020204" pitchFamily="34" charset="-122"/>
              </a:rPr>
              <a:t>ch</a:t>
            </a:r>
            <a:r>
              <a:rPr lang="en-US" altLang="zh-CN" sz="2100" dirty="0" smtClean="0">
                <a:latin typeface="Times New Roman" pitchFamily="18" charset="0"/>
                <a:ea typeface="微软雅黑" panose="020B0503020204020204" pitchFamily="34" charset="-122"/>
              </a:rPr>
              <a:t>,</a:t>
            </a: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若字母边存在，则沿着该字母边往前走，若字母边不存在，则</a:t>
            </a:r>
            <a:r>
              <a:rPr lang="zh-CN" altLang="en-US" sz="2100" dirty="0" smtClean="0">
                <a:solidFill>
                  <a:srgbClr val="FF0000"/>
                </a:solidFill>
                <a:latin typeface="Times New Roman" pitchFamily="18" charset="0"/>
                <a:ea typeface="微软雅黑" panose="020B0503020204020204" pitchFamily="34" charset="-122"/>
              </a:rPr>
              <a:t>必须</a:t>
            </a: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顺着前缀指针链进行跳跃，最终沿一条</a:t>
            </a:r>
            <a:r>
              <a:rPr lang="zh-CN" altLang="en-US" sz="2100" dirty="0">
                <a:latin typeface="Times New Roman" pitchFamily="18" charset="0"/>
                <a:ea typeface="微软雅黑" panose="020B0503020204020204" pitchFamily="34" charset="-122"/>
              </a:rPr>
              <a:t>字</a:t>
            </a: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母边</a:t>
            </a:r>
            <a:r>
              <a:rPr lang="en-US" altLang="zh-CN" sz="2100" dirty="0" err="1" smtClean="0">
                <a:latin typeface="Times New Roman" pitchFamily="18" charset="0"/>
                <a:ea typeface="微软雅黑" panose="020B0503020204020204" pitchFamily="34" charset="-122"/>
              </a:rPr>
              <a:t>ch</a:t>
            </a: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到达节点</a:t>
            </a:r>
            <a:r>
              <a:rPr lang="en-US" altLang="zh-CN" sz="2100" dirty="0" smtClean="0">
                <a:latin typeface="Times New Roman" pitchFamily="18" charset="0"/>
                <a:ea typeface="微软雅黑" panose="020B0503020204020204" pitchFamily="34" charset="-122"/>
              </a:rPr>
              <a:t>Q  ----  </a:t>
            </a:r>
            <a:r>
              <a:rPr lang="zh-CN" altLang="en-US" sz="2100" dirty="0" smtClean="0">
                <a:solidFill>
                  <a:srgbClr val="FF0000"/>
                </a:solidFill>
                <a:latin typeface="Times New Roman" pitchFamily="18" charset="0"/>
                <a:ea typeface="微软雅黑" panose="020B0503020204020204" pitchFamily="34" charset="-122"/>
              </a:rPr>
              <a:t>等价于</a:t>
            </a:r>
            <a:r>
              <a:rPr lang="en-US" altLang="zh-CN" sz="2100" dirty="0" smtClean="0">
                <a:solidFill>
                  <a:srgbClr val="FF0000"/>
                </a:solidFill>
                <a:latin typeface="Times New Roman" pitchFamily="18" charset="0"/>
                <a:ea typeface="微软雅黑" panose="020B0503020204020204" pitchFamily="34" charset="-122"/>
              </a:rPr>
              <a:t>P</a:t>
            </a:r>
            <a:r>
              <a:rPr lang="zh-CN" altLang="en-US" sz="2100" dirty="0" smtClean="0">
                <a:solidFill>
                  <a:srgbClr val="FF0000"/>
                </a:solidFill>
                <a:latin typeface="Times New Roman" pitchFamily="18" charset="0"/>
                <a:ea typeface="微软雅黑" panose="020B0503020204020204" pitchFamily="34" charset="-122"/>
              </a:rPr>
              <a:t>有字母边</a:t>
            </a:r>
            <a:r>
              <a:rPr lang="en-US" altLang="zh-CN" sz="2100" dirty="0" err="1" smtClean="0">
                <a:solidFill>
                  <a:srgbClr val="FF0000"/>
                </a:solidFill>
                <a:latin typeface="Times New Roman" pitchFamily="18" charset="0"/>
                <a:ea typeface="微软雅黑" panose="020B0503020204020204" pitchFamily="34" charset="-122"/>
              </a:rPr>
              <a:t>ch</a:t>
            </a:r>
            <a:r>
              <a:rPr lang="zh-CN" altLang="en-US" sz="2100" dirty="0" smtClean="0">
                <a:solidFill>
                  <a:srgbClr val="FF0000"/>
                </a:solidFill>
                <a:latin typeface="Times New Roman" pitchFamily="18" charset="0"/>
                <a:ea typeface="微软雅黑" panose="020B0503020204020204" pitchFamily="34" charset="-122"/>
              </a:rPr>
              <a:t>连到</a:t>
            </a:r>
            <a:r>
              <a:rPr lang="en-US" altLang="zh-CN" sz="2100" dirty="0" smtClean="0">
                <a:solidFill>
                  <a:srgbClr val="FF0000"/>
                </a:solidFill>
                <a:latin typeface="Times New Roman" pitchFamily="18" charset="0"/>
                <a:ea typeface="微软雅黑" panose="020B0503020204020204" pitchFamily="34" charset="-122"/>
              </a:rPr>
              <a:t>Q</a:t>
            </a:r>
            <a:r>
              <a:rPr lang="zh-CN" altLang="en-US" sz="2100" dirty="0" smtClean="0">
                <a:solidFill>
                  <a:srgbClr val="FF0000"/>
                </a:solidFill>
                <a:latin typeface="Times New Roman" pitchFamily="18" charset="0"/>
                <a:ea typeface="微软雅黑" panose="020B0503020204020204" pitchFamily="34" charset="-122"/>
              </a:rPr>
              <a:t>。</a:t>
            </a:r>
            <a:r>
              <a:rPr lang="en-US" altLang="zh-CN" sz="2100" dirty="0" smtClean="0">
                <a:solidFill>
                  <a:srgbClr val="FF0000"/>
                </a:solidFill>
                <a:latin typeface="Times New Roman" pitchFamily="18" charset="0"/>
                <a:ea typeface="微软雅黑" panose="020B0503020204020204" pitchFamily="34" charset="-122"/>
              </a:rPr>
              <a:t> </a:t>
            </a: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也可以改图，直接加上这些字母边，然后再从</a:t>
            </a:r>
            <a:r>
              <a:rPr lang="en-US" altLang="zh-CN" sz="2100" dirty="0" smtClean="0">
                <a:latin typeface="Times New Roman" pitchFamily="18" charset="0"/>
                <a:ea typeface="微软雅黑" panose="020B0503020204020204" pitchFamily="34" charset="-122"/>
              </a:rPr>
              <a:t>root</a:t>
            </a: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做</a:t>
            </a:r>
            <a:r>
              <a:rPr lang="en-US" altLang="zh-CN" sz="2100" dirty="0">
                <a:latin typeface="Times New Roman" pitchFamily="18" charset="0"/>
                <a:ea typeface="微软雅黑" panose="020B0503020204020204" pitchFamily="34" charset="-122"/>
              </a:rPr>
              <a:t> </a:t>
            </a:r>
            <a:r>
              <a:rPr lang="en-US" altLang="zh-CN" sz="2100" dirty="0" smtClean="0">
                <a:latin typeface="Times New Roman" pitchFamily="18" charset="0"/>
                <a:ea typeface="微软雅黑" panose="020B0503020204020204" pitchFamily="34" charset="-122"/>
              </a:rPr>
              <a:t>DFS</a:t>
            </a: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。在修改过的图上</a:t>
            </a:r>
            <a:r>
              <a:rPr lang="en-US" altLang="zh-CN" sz="2100" dirty="0" smtClean="0">
                <a:latin typeface="Times New Roman" pitchFamily="18" charset="0"/>
                <a:ea typeface="微软雅黑" panose="020B0503020204020204" pitchFamily="34" charset="-122"/>
              </a:rPr>
              <a:t>DFS</a:t>
            </a: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时，须忽略所有前缀指针。</a:t>
            </a:r>
            <a:endParaRPr lang="en-US" altLang="zh-CN" sz="2100" dirty="0" smtClean="0">
              <a:latin typeface="Times New Roman" pitchFamily="18" charset="0"/>
              <a:ea typeface="微软雅黑" panose="020B0503020204020204" pitchFamily="34" charset="-122"/>
            </a:endParaRPr>
          </a:p>
          <a:p>
            <a:pPr algn="just">
              <a:spcBef>
                <a:spcPct val="20000"/>
              </a:spcBef>
              <a:buClr>
                <a:schemeClr val="tx2"/>
              </a:buClr>
              <a:buSzPct val="50000"/>
              <a:defRPr/>
            </a:pPr>
            <a:r>
              <a:rPr lang="en-US" altLang="zh-CN" sz="2100" dirty="0" smtClean="0">
                <a:latin typeface="Times New Roman" pitchFamily="18" charset="0"/>
                <a:ea typeface="微软雅黑" panose="020B0503020204020204" pitchFamily="34" charset="-122"/>
              </a:rPr>
              <a:t>4</a:t>
            </a: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）如果一个节点的所有字母边都不为</a:t>
            </a:r>
            <a:r>
              <a:rPr lang="en-US" altLang="zh-CN" sz="2100" dirty="0" smtClean="0">
                <a:latin typeface="Times New Roman" pitchFamily="18" charset="0"/>
                <a:ea typeface="微软雅黑" panose="020B0503020204020204" pitchFamily="34" charset="-122"/>
              </a:rPr>
              <a:t>NULL</a:t>
            </a: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，则该节点的前缀指针视为不存在，不能通过它跳跃</a:t>
            </a:r>
            <a:endParaRPr lang="en-US" altLang="zh-CN" sz="2100" dirty="0">
              <a:latin typeface="Times New Roman" pitchFamily="18" charset="0"/>
              <a:ea typeface="微软雅黑" panose="020B0503020204020204" pitchFamily="34" charset="-122"/>
            </a:endParaRPr>
          </a:p>
          <a:p>
            <a:pPr algn="just">
              <a:spcBef>
                <a:spcPct val="20000"/>
              </a:spcBef>
              <a:buClr>
                <a:schemeClr val="tx2"/>
              </a:buClr>
              <a:buSzPct val="50000"/>
              <a:defRPr/>
            </a:pPr>
            <a:r>
              <a:rPr lang="en-US" altLang="zh-CN" sz="2100" dirty="0" smtClean="0">
                <a:latin typeface="Times New Roman" pitchFamily="18" charset="0"/>
                <a:ea typeface="微软雅黑" panose="020B0503020204020204" pitchFamily="34" charset="-122"/>
              </a:rPr>
              <a:t>5)  </a:t>
            </a: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若能走回到</a:t>
            </a:r>
            <a:r>
              <a:rPr lang="en-US" altLang="zh-CN" sz="2100" dirty="0" smtClean="0">
                <a:latin typeface="Times New Roman" pitchFamily="18" charset="0"/>
                <a:ea typeface="微软雅黑" panose="020B0503020204020204" pitchFamily="34" charset="-122"/>
              </a:rPr>
              <a:t>DFS</a:t>
            </a: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当前路径上的节点（栈中的节点</a:t>
            </a:r>
            <a:r>
              <a:rPr lang="en-US" altLang="zh-CN" sz="2100" dirty="0" smtClean="0">
                <a:latin typeface="Times New Roman" pitchFamily="18" charset="0"/>
                <a:ea typeface="微软雅黑" panose="020B0503020204020204" pitchFamily="34" charset="-122"/>
              </a:rPr>
              <a:t>), </a:t>
            </a:r>
            <a:r>
              <a:rPr lang="zh-CN" altLang="en-US" sz="2100" dirty="0" smtClean="0">
                <a:latin typeface="Times New Roman" pitchFamily="18" charset="0"/>
                <a:ea typeface="微软雅黑" panose="020B0503020204020204" pitchFamily="34" charset="-122"/>
              </a:rPr>
              <a:t>则发现环</a:t>
            </a:r>
            <a:endParaRPr lang="en-US" altLang="zh-CN" sz="2100" dirty="0">
              <a:latin typeface="Times New Roman" pitchFamily="18" charset="0"/>
              <a:ea typeface="微软雅黑" panose="020B0503020204020204" pitchFamily="34" charset="-122"/>
            </a:endParaRPr>
          </a:p>
          <a:p>
            <a:pPr algn="just">
              <a:spcBef>
                <a:spcPct val="20000"/>
              </a:spcBef>
              <a:buClr>
                <a:schemeClr val="tx2"/>
              </a:buClr>
              <a:buSzPct val="50000"/>
              <a:defRPr/>
            </a:pPr>
            <a:endParaRPr lang="en-US" altLang="zh-CN" sz="21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30021" y="123478"/>
            <a:ext cx="8928992" cy="451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Courier New" panose="02070309020205020404" pitchFamily="49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/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</a:t>
            </a:r>
            <a:r>
              <a:rPr lang="en-US" altLang="zh-CN" sz="2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</a:t>
            </a:r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躲不开的病毒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229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3"/>
          <p:cNvSpPr>
            <a:spLocks noChangeArrowheads="1"/>
          </p:cNvSpPr>
          <p:nvPr/>
        </p:nvSpPr>
        <p:spPr bwMode="auto">
          <a:xfrm>
            <a:off x="1496608" y="2671044"/>
            <a:ext cx="279797" cy="33456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endParaRPr lang="en-US" altLang="zh-CN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588931" y="3544524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1157280" y="3152057"/>
            <a:ext cx="2286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3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0</a:t>
            </a:r>
            <a:endParaRPr lang="en-US" altLang="zh-CN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26" name="Oval 56"/>
          <p:cNvSpPr>
            <a:spLocks noChangeArrowheads="1"/>
          </p:cNvSpPr>
          <p:nvPr/>
        </p:nvSpPr>
        <p:spPr bwMode="auto">
          <a:xfrm>
            <a:off x="2642927" y="2099544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27" name="Line 57"/>
          <p:cNvSpPr>
            <a:spLocks noChangeShapeType="1"/>
          </p:cNvSpPr>
          <p:nvPr/>
        </p:nvSpPr>
        <p:spPr bwMode="auto">
          <a:xfrm flipH="1">
            <a:off x="1728527" y="2328144"/>
            <a:ext cx="914400" cy="400050"/>
          </a:xfrm>
          <a:prstGeom prst="line">
            <a:avLst/>
          </a:prstGeom>
          <a:ln w="25400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28" name="Text Box 58"/>
          <p:cNvSpPr txBox="1">
            <a:spLocks noChangeArrowheads="1"/>
          </p:cNvSpPr>
          <p:nvPr/>
        </p:nvSpPr>
        <p:spPr bwMode="auto">
          <a:xfrm>
            <a:off x="2139020" y="2617431"/>
            <a:ext cx="62865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3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sz="13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、</a:t>
            </a:r>
            <a:r>
              <a:rPr lang="en-US" altLang="zh-CN" sz="13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endParaRPr lang="en-US" altLang="zh-CN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29" name="AutoShape 61"/>
          <p:cNvCxnSpPr>
            <a:cxnSpLocks noChangeShapeType="1"/>
            <a:stCxn id="3" idx="0"/>
          </p:cNvCxnSpPr>
          <p:nvPr/>
        </p:nvCxnSpPr>
        <p:spPr bwMode="auto">
          <a:xfrm rot="5400000" flipH="1" flipV="1">
            <a:off x="1934569" y="1965615"/>
            <a:ext cx="408902" cy="1004024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68"/>
          <p:cNvCxnSpPr>
            <a:cxnSpLocks noChangeShapeType="1"/>
            <a:stCxn id="4" idx="1"/>
            <a:endCxn id="3" idx="2"/>
          </p:cNvCxnSpPr>
          <p:nvPr/>
        </p:nvCxnSpPr>
        <p:spPr bwMode="auto">
          <a:xfrm rot="5400000" flipH="1" flipV="1">
            <a:off x="689671" y="2787804"/>
            <a:ext cx="756414" cy="857460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Line 57"/>
          <p:cNvSpPr>
            <a:spLocks noChangeShapeType="1"/>
          </p:cNvSpPr>
          <p:nvPr/>
        </p:nvSpPr>
        <p:spPr bwMode="auto">
          <a:xfrm flipH="1">
            <a:off x="867958" y="3007340"/>
            <a:ext cx="643749" cy="537184"/>
          </a:xfrm>
          <a:prstGeom prst="line">
            <a:avLst/>
          </a:prstGeom>
          <a:ln w="25400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8" name="Line 57"/>
          <p:cNvSpPr>
            <a:spLocks noChangeShapeType="1"/>
          </p:cNvSpPr>
          <p:nvPr/>
        </p:nvSpPr>
        <p:spPr bwMode="auto">
          <a:xfrm flipH="1">
            <a:off x="1785677" y="2420578"/>
            <a:ext cx="914400" cy="400050"/>
          </a:xfrm>
          <a:prstGeom prst="line">
            <a:avLst/>
          </a:prstGeom>
          <a:ln w="25400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50" name="Oval 3"/>
          <p:cNvSpPr>
            <a:spLocks noChangeArrowheads="1"/>
          </p:cNvSpPr>
          <p:nvPr/>
        </p:nvSpPr>
        <p:spPr bwMode="auto">
          <a:xfrm>
            <a:off x="7495512" y="2891078"/>
            <a:ext cx="279797" cy="33456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endParaRPr lang="en-US" altLang="zh-CN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51" name="Oval 4"/>
          <p:cNvSpPr>
            <a:spLocks noChangeArrowheads="1"/>
          </p:cNvSpPr>
          <p:nvPr/>
        </p:nvSpPr>
        <p:spPr bwMode="auto">
          <a:xfrm>
            <a:off x="6587835" y="3764558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52" name="Text Box 21"/>
          <p:cNvSpPr txBox="1">
            <a:spLocks noChangeArrowheads="1"/>
          </p:cNvSpPr>
          <p:nvPr/>
        </p:nvSpPr>
        <p:spPr bwMode="auto">
          <a:xfrm>
            <a:off x="7156184" y="3372091"/>
            <a:ext cx="2286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3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0</a:t>
            </a:r>
            <a:endParaRPr lang="en-US" altLang="zh-CN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grpSp>
        <p:nvGrpSpPr>
          <p:cNvPr id="53" name="Group 59"/>
          <p:cNvGrpSpPr>
            <a:grpSpLocks/>
          </p:cNvGrpSpPr>
          <p:nvPr/>
        </p:nvGrpSpPr>
        <p:grpSpPr bwMode="auto">
          <a:xfrm>
            <a:off x="7727431" y="2319578"/>
            <a:ext cx="1257300" cy="700088"/>
            <a:chOff x="3408" y="960"/>
            <a:chExt cx="1056" cy="588"/>
          </a:xfrm>
        </p:grpSpPr>
        <p:sp>
          <p:nvSpPr>
            <p:cNvPr id="54" name="Oval 56"/>
            <p:cNvSpPr>
              <a:spLocks noChangeArrowheads="1"/>
            </p:cNvSpPr>
            <p:nvPr/>
          </p:nvSpPr>
          <p:spPr bwMode="auto">
            <a:xfrm>
              <a:off x="4176" y="960"/>
              <a:ext cx="288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350" dirty="0">
                  <a:latin typeface="Courier New" panose="02070309020205020404" pitchFamily="49" charset="0"/>
                  <a:ea typeface="微软雅黑" panose="020B0503020204020204" pitchFamily="34" charset="-122"/>
                </a:rPr>
                <a:t>0</a:t>
              </a:r>
            </a:p>
          </p:txBody>
        </p:sp>
        <p:sp>
          <p:nvSpPr>
            <p:cNvPr id="55" name="Line 57"/>
            <p:cNvSpPr>
              <a:spLocks noChangeShapeType="1"/>
            </p:cNvSpPr>
            <p:nvPr/>
          </p:nvSpPr>
          <p:spPr bwMode="auto">
            <a:xfrm flipH="1">
              <a:off x="3408" y="1152"/>
              <a:ext cx="768" cy="336"/>
            </a:xfrm>
            <a:prstGeom prst="line">
              <a:avLst/>
            </a:prstGeom>
            <a:ln w="25400"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 dirty="0">
                <a:latin typeface="Courier New" panose="02070309020205020404" pitchFamily="49" charset="0"/>
                <a:ea typeface="微软雅黑" panose="020B0503020204020204" pitchFamily="34" charset="-122"/>
              </a:endParaRPr>
            </a:p>
          </p:txBody>
        </p:sp>
        <p:sp>
          <p:nvSpPr>
            <p:cNvPr id="56" name="Text Box 58"/>
            <p:cNvSpPr txBox="1">
              <a:spLocks noChangeArrowheads="1"/>
            </p:cNvSpPr>
            <p:nvPr/>
          </p:nvSpPr>
          <p:spPr bwMode="auto">
            <a:xfrm>
              <a:off x="3744" y="1296"/>
              <a:ext cx="52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ß"/>
                <a:defRPr sz="32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Þ"/>
                <a:defRPr sz="28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"/>
                <a:defRPr sz="24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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50000"/>
                <a:buFont typeface="Wingdings 2" panose="05020102010507070707" pitchFamily="18" charset="2"/>
                <a:buChar char=""/>
                <a:defRPr sz="2000">
                  <a:solidFill>
                    <a:schemeClr val="tx1"/>
                  </a:solidFill>
                  <a:latin typeface="Franklin Gothic Book" panose="020B0503020102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350" dirty="0" smtClean="0">
                  <a:latin typeface="Courier New" panose="02070309020205020404" pitchFamily="49" charset="0"/>
                  <a:ea typeface="微软雅黑" panose="020B0503020204020204" pitchFamily="34" charset="-122"/>
                </a:rPr>
                <a:t>0</a:t>
              </a:r>
              <a:r>
                <a:rPr lang="zh-CN" altLang="en-US" sz="1350" dirty="0" smtClean="0">
                  <a:latin typeface="Courier New" panose="02070309020205020404" pitchFamily="49" charset="0"/>
                  <a:ea typeface="微软雅黑" panose="020B0503020204020204" pitchFamily="34" charset="-122"/>
                </a:rPr>
                <a:t>、</a:t>
              </a:r>
              <a:r>
                <a:rPr lang="en-US" altLang="zh-CN" sz="1350" dirty="0" smtClean="0">
                  <a:latin typeface="Courier New" panose="02070309020205020404" pitchFamily="49" charset="0"/>
                  <a:ea typeface="微软雅黑" panose="020B0503020204020204" pitchFamily="34" charset="-122"/>
                </a:rPr>
                <a:t>1</a:t>
              </a:r>
              <a:endPara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7" name="AutoShape 61"/>
          <p:cNvCxnSpPr>
            <a:cxnSpLocks noChangeShapeType="1"/>
            <a:stCxn id="50" idx="0"/>
          </p:cNvCxnSpPr>
          <p:nvPr/>
        </p:nvCxnSpPr>
        <p:spPr bwMode="auto">
          <a:xfrm rot="5400000" flipH="1" flipV="1">
            <a:off x="7933473" y="2185649"/>
            <a:ext cx="408902" cy="1004024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AutoShape 68"/>
          <p:cNvCxnSpPr>
            <a:cxnSpLocks noChangeShapeType="1"/>
            <a:stCxn id="51" idx="1"/>
            <a:endCxn id="50" idx="2"/>
          </p:cNvCxnSpPr>
          <p:nvPr/>
        </p:nvCxnSpPr>
        <p:spPr bwMode="auto">
          <a:xfrm rot="5400000" flipH="1" flipV="1">
            <a:off x="6688575" y="3007838"/>
            <a:ext cx="756414" cy="857460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" name="Line 57"/>
          <p:cNvSpPr>
            <a:spLocks noChangeShapeType="1"/>
          </p:cNvSpPr>
          <p:nvPr/>
        </p:nvSpPr>
        <p:spPr bwMode="auto">
          <a:xfrm flipH="1">
            <a:off x="6866862" y="3227374"/>
            <a:ext cx="643749" cy="537184"/>
          </a:xfrm>
          <a:prstGeom prst="line">
            <a:avLst/>
          </a:prstGeom>
          <a:ln w="25400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60" name="Line 57"/>
          <p:cNvSpPr>
            <a:spLocks noChangeShapeType="1"/>
          </p:cNvSpPr>
          <p:nvPr/>
        </p:nvSpPr>
        <p:spPr bwMode="auto">
          <a:xfrm flipH="1">
            <a:off x="7784581" y="2640612"/>
            <a:ext cx="914400" cy="400050"/>
          </a:xfrm>
          <a:prstGeom prst="line">
            <a:avLst/>
          </a:prstGeom>
          <a:ln w="25400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88931" y="1275606"/>
            <a:ext cx="1011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个病毒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641032" y="422428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YES</a:t>
            </a:r>
            <a:endParaRPr lang="zh-CN" altLang="en-US" dirty="0"/>
          </a:p>
        </p:txBody>
      </p:sp>
      <p:sp>
        <p:nvSpPr>
          <p:cNvPr id="63" name="文本框 62"/>
          <p:cNvSpPr txBox="1"/>
          <p:nvPr/>
        </p:nvSpPr>
        <p:spPr>
          <a:xfrm>
            <a:off x="6532238" y="1417102"/>
            <a:ext cx="12426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个病毒：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640684" y="445771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NO</a:t>
            </a:r>
            <a:endParaRPr lang="zh-CN" altLang="en-US" dirty="0"/>
          </a:p>
        </p:txBody>
      </p:sp>
      <p:sp>
        <p:nvSpPr>
          <p:cNvPr id="65" name="Oval 4"/>
          <p:cNvSpPr>
            <a:spLocks noChangeArrowheads="1"/>
          </p:cNvSpPr>
          <p:nvPr/>
        </p:nvSpPr>
        <p:spPr bwMode="auto">
          <a:xfrm>
            <a:off x="8418055" y="3761283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3</a:t>
            </a:r>
            <a:endParaRPr lang="en-US" altLang="zh-CN" sz="135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66" name="Line 57"/>
          <p:cNvSpPr>
            <a:spLocks noChangeShapeType="1"/>
          </p:cNvSpPr>
          <p:nvPr/>
        </p:nvSpPr>
        <p:spPr bwMode="auto">
          <a:xfrm>
            <a:off x="7704431" y="3252483"/>
            <a:ext cx="713623" cy="487804"/>
          </a:xfrm>
          <a:prstGeom prst="line">
            <a:avLst/>
          </a:prstGeom>
          <a:ln w="25400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67" name="Text Box 21"/>
          <p:cNvSpPr txBox="1">
            <a:spLocks noChangeArrowheads="1"/>
          </p:cNvSpPr>
          <p:nvPr/>
        </p:nvSpPr>
        <p:spPr bwMode="auto">
          <a:xfrm>
            <a:off x="7799933" y="3391622"/>
            <a:ext cx="2286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3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endParaRPr lang="en-US" altLang="zh-CN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68" name="AutoShape 68"/>
          <p:cNvCxnSpPr>
            <a:cxnSpLocks noChangeShapeType="1"/>
            <a:stCxn id="65" idx="0"/>
          </p:cNvCxnSpPr>
          <p:nvPr/>
        </p:nvCxnSpPr>
        <p:spPr bwMode="auto">
          <a:xfrm rot="16200000" flipV="1">
            <a:off x="7912743" y="3084520"/>
            <a:ext cx="655653" cy="697873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标题 1"/>
          <p:cNvSpPr txBox="1">
            <a:spLocks/>
          </p:cNvSpPr>
          <p:nvPr/>
        </p:nvSpPr>
        <p:spPr bwMode="auto">
          <a:xfrm>
            <a:off x="30021" y="123478"/>
            <a:ext cx="8928992" cy="451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Courier New" panose="02070309020205020404" pitchFamily="49" charset="0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/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例题</a:t>
            </a:r>
            <a:r>
              <a:rPr lang="en-US" altLang="zh-CN" sz="2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2: </a:t>
            </a:r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躲不开的病毒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33" name="Oval 3"/>
          <p:cNvSpPr>
            <a:spLocks noChangeArrowheads="1"/>
          </p:cNvSpPr>
          <p:nvPr/>
        </p:nvSpPr>
        <p:spPr bwMode="auto">
          <a:xfrm>
            <a:off x="3925277" y="2671044"/>
            <a:ext cx="279797" cy="33456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endParaRPr lang="en-US" altLang="zh-CN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4" name="Oval 4"/>
          <p:cNvSpPr>
            <a:spLocks noChangeArrowheads="1"/>
          </p:cNvSpPr>
          <p:nvPr/>
        </p:nvSpPr>
        <p:spPr bwMode="auto">
          <a:xfrm>
            <a:off x="3017600" y="3544524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35" name="Text Box 21"/>
          <p:cNvSpPr txBox="1">
            <a:spLocks noChangeArrowheads="1"/>
          </p:cNvSpPr>
          <p:nvPr/>
        </p:nvSpPr>
        <p:spPr bwMode="auto">
          <a:xfrm>
            <a:off x="3585949" y="3152057"/>
            <a:ext cx="2286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3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0</a:t>
            </a:r>
            <a:endParaRPr lang="en-US" altLang="zh-CN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6" name="Oval 56"/>
          <p:cNvSpPr>
            <a:spLocks noChangeArrowheads="1"/>
          </p:cNvSpPr>
          <p:nvPr/>
        </p:nvSpPr>
        <p:spPr bwMode="auto">
          <a:xfrm>
            <a:off x="5071596" y="2099544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dirty="0">
                <a:latin typeface="Courier New" panose="02070309020205020404" pitchFamily="49" charset="0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38" name="Line 57"/>
          <p:cNvSpPr>
            <a:spLocks noChangeShapeType="1"/>
          </p:cNvSpPr>
          <p:nvPr/>
        </p:nvSpPr>
        <p:spPr bwMode="auto">
          <a:xfrm flipH="1">
            <a:off x="4157196" y="2328144"/>
            <a:ext cx="914400" cy="400050"/>
          </a:xfrm>
          <a:prstGeom prst="line">
            <a:avLst/>
          </a:prstGeom>
          <a:ln w="25400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39" name="Text Box 58"/>
          <p:cNvSpPr txBox="1">
            <a:spLocks noChangeArrowheads="1"/>
          </p:cNvSpPr>
          <p:nvPr/>
        </p:nvSpPr>
        <p:spPr bwMode="auto">
          <a:xfrm>
            <a:off x="4528671" y="2613024"/>
            <a:ext cx="62865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3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0</a:t>
            </a:r>
            <a:r>
              <a:rPr lang="zh-CN" altLang="en-US" sz="13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、</a:t>
            </a:r>
            <a:r>
              <a:rPr lang="en-US" altLang="zh-CN" sz="135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endParaRPr lang="en-US" altLang="zh-CN" sz="135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2" name="Line 57"/>
          <p:cNvSpPr>
            <a:spLocks noChangeShapeType="1"/>
          </p:cNvSpPr>
          <p:nvPr/>
        </p:nvSpPr>
        <p:spPr bwMode="auto">
          <a:xfrm flipH="1">
            <a:off x="3296627" y="3007340"/>
            <a:ext cx="643749" cy="537184"/>
          </a:xfrm>
          <a:prstGeom prst="line">
            <a:avLst/>
          </a:prstGeom>
          <a:ln w="25400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3" name="Line 57"/>
          <p:cNvSpPr>
            <a:spLocks noChangeShapeType="1"/>
          </p:cNvSpPr>
          <p:nvPr/>
        </p:nvSpPr>
        <p:spPr bwMode="auto">
          <a:xfrm flipH="1">
            <a:off x="4214346" y="2420578"/>
            <a:ext cx="914400" cy="400050"/>
          </a:xfrm>
          <a:prstGeom prst="line">
            <a:avLst/>
          </a:prstGeom>
          <a:ln w="25400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88920" y="308264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=</a:t>
            </a:r>
            <a:endParaRPr lang="zh-CN" altLang="en-US" dirty="0"/>
          </a:p>
        </p:txBody>
      </p:sp>
      <p:cxnSp>
        <p:nvCxnSpPr>
          <p:cNvPr id="44" name="AutoShape 61"/>
          <p:cNvCxnSpPr>
            <a:cxnSpLocks noChangeShapeType="1"/>
            <a:stCxn id="33" idx="1"/>
            <a:endCxn id="33" idx="5"/>
          </p:cNvCxnSpPr>
          <p:nvPr/>
        </p:nvCxnSpPr>
        <p:spPr bwMode="auto">
          <a:xfrm rot="16200000" flipH="1">
            <a:off x="3946888" y="2739404"/>
            <a:ext cx="236574" cy="197847"/>
          </a:xfrm>
          <a:prstGeom prst="curvedConnector5">
            <a:avLst>
              <a:gd name="adj1" fmla="val -96629"/>
              <a:gd name="adj2" fmla="val 236254"/>
              <a:gd name="adj3" fmla="val 196629"/>
            </a:avLst>
          </a:prstGeom>
          <a:noFill/>
          <a:ln w="22225">
            <a:solidFill>
              <a:schemeClr val="tx1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矩形 4"/>
          <p:cNvSpPr/>
          <p:nvPr/>
        </p:nvSpPr>
        <p:spPr>
          <a:xfrm>
            <a:off x="4281937" y="301307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dirty="0"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7632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9220" name="文本框 2"/>
          <p:cNvSpPr txBox="1">
            <a:spLocks noChangeArrowheads="1"/>
          </p:cNvSpPr>
          <p:nvPr/>
        </p:nvSpPr>
        <p:spPr bwMode="auto">
          <a:xfrm>
            <a:off x="6881275" y="4646922"/>
            <a:ext cx="2262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latin typeface="微软雅黑" panose="020B0503020204020204" pitchFamily="34" charset="-122"/>
              </a:rPr>
              <a:t>美国科罗拉多大峡谷</a:t>
            </a:r>
            <a:endParaRPr lang="zh-CN" altLang="en-US" sz="1800" dirty="0">
              <a:latin typeface="微软雅黑" panose="020B0503020204020204" pitchFamily="34" charset="-122"/>
            </a:endParaRPr>
          </a:p>
        </p:txBody>
      </p:sp>
      <p:sp>
        <p:nvSpPr>
          <p:cNvPr id="9221" name="标题 1"/>
          <p:cNvSpPr txBox="1">
            <a:spLocks/>
          </p:cNvSpPr>
          <p:nvPr/>
        </p:nvSpPr>
        <p:spPr bwMode="auto">
          <a:xfrm>
            <a:off x="107504" y="2643758"/>
            <a:ext cx="27368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例题</a:t>
            </a:r>
            <a:r>
              <a:rPr lang="en-US" altLang="zh-CN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3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DNA Repair</a:t>
            </a:r>
            <a:endParaRPr lang="zh-CN" altLang="en-US" sz="2400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09" y="475567"/>
            <a:ext cx="6208928" cy="411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1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51520" y="133167"/>
            <a:ext cx="6750867" cy="800100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ea typeface="微软雅黑" panose="020B0503020204020204" pitchFamily="34" charset="-122"/>
              </a:rPr>
              <a:t>多模式串的字符串匹配问题</a:t>
            </a:r>
            <a:endParaRPr lang="zh-CN" altLang="en-US" sz="3200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79512" y="1563638"/>
            <a:ext cx="8712968" cy="45259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母串的当前字符，同时</a:t>
            </a:r>
            <a:r>
              <a:rPr lang="en-US" altLang="zh-CN" sz="2400" dirty="0" smtClean="0"/>
              <a:t>(O(1)</a:t>
            </a:r>
            <a:r>
              <a:rPr lang="zh-CN" altLang="en-US" sz="2400" dirty="0" smtClean="0"/>
              <a:t>时间</a:t>
            </a:r>
            <a:r>
              <a:rPr lang="en-US" altLang="zh-CN" sz="2400" dirty="0" smtClean="0"/>
              <a:t>) </a:t>
            </a:r>
            <a:r>
              <a:rPr lang="zh-CN" altLang="en-US" sz="2400" dirty="0" smtClean="0"/>
              <a:t>匹配多个模式串的当前字符</a:t>
            </a:r>
            <a:endParaRPr lang="en-US" altLang="zh-CN" sz="2400" dirty="0" smtClean="0"/>
          </a:p>
          <a:p>
            <a:pPr eaLnBrk="1" hangingPunct="1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失配时（母串的当前字符，不能匹配上任意一个模式串的当前字符），母</a:t>
            </a:r>
            <a:r>
              <a:rPr lang="zh-CN" altLang="en-US" sz="2400" dirty="0"/>
              <a:t>串指针不</a:t>
            </a:r>
            <a:r>
              <a:rPr lang="zh-CN" altLang="en-US" sz="2400" dirty="0" smtClean="0"/>
              <a:t>回溯，调整若干个模式串的当前字符到合适位置，继续进行匹配。相当于若干个模式串的指针</a:t>
            </a:r>
            <a:r>
              <a:rPr lang="zh-CN" altLang="en-US" sz="2400" dirty="0"/>
              <a:t>同时</a:t>
            </a:r>
            <a:r>
              <a:rPr lang="zh-CN" altLang="en-US" sz="2400" dirty="0" smtClean="0"/>
              <a:t>回溯到合适位置  </a:t>
            </a:r>
            <a:r>
              <a:rPr lang="en-US" altLang="zh-CN" sz="2400" dirty="0" smtClean="0"/>
              <a:t>--- KMP </a:t>
            </a:r>
            <a:r>
              <a:rPr lang="zh-CN" altLang="en-US" sz="2400" dirty="0" smtClean="0"/>
              <a:t>算法思想的扩展</a:t>
            </a:r>
            <a:endParaRPr lang="en-US" altLang="zh-CN" sz="2400" dirty="0"/>
          </a:p>
          <a:p>
            <a:pPr eaLnBrk="1" hangingPunct="1">
              <a:buFont typeface="Wingdings" panose="05000000000000000000" pitchFamily="2" charset="2"/>
              <a:buChar char="l"/>
            </a:pPr>
            <a:endParaRPr lang="en-US" altLang="zh-CN" sz="2400" dirty="0" smtClean="0"/>
          </a:p>
          <a:p>
            <a:pPr eaLnBrk="1" hangingPunct="1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pPr eaLnBrk="1" hangingPunct="1">
              <a:buFont typeface="Wingdings" panose="05000000000000000000" pitchFamily="2" charset="2"/>
              <a:buChar char="l"/>
            </a:pPr>
            <a:endParaRPr lang="en-US" altLang="zh-CN" sz="2400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251520" y="1033009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 smtClean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关键：</a:t>
            </a:r>
            <a:endParaRPr lang="zh-CN" altLang="en-US" sz="22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79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87313"/>
            <a:ext cx="8358188" cy="612229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例题</a:t>
            </a:r>
            <a:r>
              <a:rPr lang="en-US" altLang="zh-CN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3: POJ 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3691 DNA repair</a:t>
            </a:r>
          </a:p>
        </p:txBody>
      </p:sp>
      <p:sp>
        <p:nvSpPr>
          <p:cNvPr id="68611" name="Text Box 3"/>
          <p:cNvSpPr txBox="1">
            <a:spLocks noChangeArrowheads="1"/>
          </p:cNvSpPr>
          <p:nvPr/>
        </p:nvSpPr>
        <p:spPr bwMode="auto">
          <a:xfrm>
            <a:off x="179512" y="1779662"/>
            <a:ext cx="871296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给定由‘</a:t>
            </a:r>
            <a:r>
              <a:rPr lang="en-US" altLang="zh-CN" sz="24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A’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, ‘G’ , ‘C‘ 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’T</a:t>
            </a:r>
            <a:r>
              <a:rPr lang="en-US" altLang="zh-CN" sz="24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’ 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四个字母组成</a:t>
            </a:r>
            <a:r>
              <a:rPr lang="zh-CN" altLang="en-US" sz="24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的不超过</a:t>
            </a:r>
            <a:r>
              <a:rPr lang="en-US" altLang="zh-CN" sz="24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50</a:t>
            </a:r>
            <a:r>
              <a:rPr lang="zh-CN" altLang="en-US" sz="24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个模式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串，每个模式串长度不超过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20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，再给一个不超过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1000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个</a:t>
            </a:r>
            <a:r>
              <a:rPr lang="zh-CN" altLang="en-US" sz="24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字符的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同样由上述字母组成的母串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S, 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问在</a:t>
            </a: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中至少要修改多少个字符，才能使其不包含任何模式</a:t>
            </a:r>
            <a:r>
              <a:rPr lang="zh-CN" altLang="en-US" sz="24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串。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789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矩形 2"/>
          <p:cNvSpPr>
            <a:spLocks noChangeArrowheads="1"/>
          </p:cNvSpPr>
          <p:nvPr/>
        </p:nvSpPr>
        <p:spPr bwMode="auto">
          <a:xfrm>
            <a:off x="323528" y="123478"/>
            <a:ext cx="2286000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Sample Input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2</a:t>
            </a:r>
            <a:endParaRPr lang="en-US" altLang="zh-CN" sz="180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AAA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AAG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AAAG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2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TG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TGAATG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4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G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C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AGT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9635" name="矩形 3"/>
          <p:cNvSpPr>
            <a:spLocks noChangeArrowheads="1"/>
          </p:cNvSpPr>
          <p:nvPr/>
        </p:nvSpPr>
        <p:spPr bwMode="auto">
          <a:xfrm>
            <a:off x="4335209" y="699542"/>
            <a:ext cx="22860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 smtClean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Sample Output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b="1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Case 1: 1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b="1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Case 2: 4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b="1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Case 3: -1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87313"/>
            <a:ext cx="8358188" cy="61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/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例题</a:t>
            </a:r>
            <a:r>
              <a:rPr lang="en-US" altLang="zh-CN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3: POJ 3691 DNA repair</a:t>
            </a:r>
            <a:endParaRPr lang="en-US" altLang="zh-CN" sz="2400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668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Text Box 3"/>
          <p:cNvSpPr txBox="1">
            <a:spLocks noChangeArrowheads="1"/>
          </p:cNvSpPr>
          <p:nvPr/>
        </p:nvSpPr>
        <p:spPr bwMode="auto">
          <a:xfrm>
            <a:off x="179512" y="987574"/>
            <a:ext cx="8568952" cy="339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zh-CN" sz="1950" dirty="0" smtClean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9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9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9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9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</a:t>
            </a:r>
            <a:r>
              <a:rPr lang="en-US" altLang="zh-CN" sz="19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] </a:t>
            </a:r>
            <a:r>
              <a:rPr lang="zh-CN" altLang="en-US" sz="19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r>
              <a:rPr lang="zh-CN" altLang="en-US" sz="19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若要用长度为</a:t>
            </a:r>
            <a:r>
              <a:rPr lang="en-US" altLang="zh-CN" sz="19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9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的母串的前缀</a:t>
            </a:r>
            <a:r>
              <a:rPr lang="zh-CN" altLang="en-US" sz="19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遍历</a:t>
            </a:r>
            <a:r>
              <a:rPr lang="en-US" altLang="zh-CN" sz="19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Trie</a:t>
            </a:r>
            <a:r>
              <a:rPr lang="zh-CN" altLang="en-US" sz="19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图，</a:t>
            </a:r>
            <a:r>
              <a:rPr lang="zh-CN" altLang="en-US" sz="19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使之达到节点 </a:t>
            </a:r>
            <a:r>
              <a:rPr lang="en-US" altLang="zh-CN" sz="19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 </a:t>
            </a:r>
            <a:r>
              <a:rPr lang="zh-CN" altLang="en-US" sz="19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，至少要修改多少个字符。</a:t>
            </a:r>
            <a:r>
              <a:rPr lang="en-US" altLang="zh-CN" sz="19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 </a:t>
            </a:r>
            <a:r>
              <a:rPr lang="zh-CN" altLang="en-US" sz="19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是安全节点</a:t>
            </a:r>
            <a:r>
              <a:rPr lang="zh-CN" altLang="en-US" sz="19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9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zh-CN" sz="19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9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初始</a:t>
            </a:r>
            <a:r>
              <a:rPr lang="zh-CN" altLang="en-US" sz="19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情况：</a:t>
            </a:r>
            <a:endParaRPr lang="en-US" altLang="zh-CN" sz="19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zh-CN" sz="195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9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9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[0</a:t>
            </a:r>
            <a:r>
              <a:rPr lang="en-US" altLang="zh-CN" sz="19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][1] = 0  </a:t>
            </a:r>
            <a:r>
              <a:rPr lang="en-US" altLang="zh-CN" sz="195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//1</a:t>
            </a:r>
            <a:r>
              <a:rPr lang="zh-CN" altLang="en-US" sz="195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950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Trie</a:t>
            </a:r>
            <a:r>
              <a:rPr lang="zh-CN" altLang="en-US" sz="195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图的 </a:t>
            </a:r>
            <a:r>
              <a:rPr lang="en-US" altLang="zh-CN" sz="195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root (0</a:t>
            </a:r>
            <a:r>
              <a:rPr lang="zh-CN" altLang="en-US" sz="195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号节点不是</a:t>
            </a:r>
            <a:r>
              <a:rPr lang="en-US" altLang="zh-CN" sz="195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root)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9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其他所有 </a:t>
            </a:r>
            <a:r>
              <a:rPr lang="en-US" altLang="zh-CN" sz="19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9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[</a:t>
            </a:r>
            <a:r>
              <a:rPr lang="en-US" altLang="zh-CN" sz="195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9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 </a:t>
            </a:r>
            <a:r>
              <a:rPr lang="zh-CN" altLang="en-US" sz="19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为无穷大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87313"/>
            <a:ext cx="8358188" cy="61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/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例题</a:t>
            </a:r>
            <a:r>
              <a:rPr lang="en-US" altLang="zh-CN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3: POJ 3691 DNA repair</a:t>
            </a:r>
            <a:endParaRPr lang="en-US" altLang="zh-CN" sz="2400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988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3"/>
          <p:cNvSpPr txBox="1">
            <a:spLocks noChangeArrowheads="1"/>
          </p:cNvSpPr>
          <p:nvPr/>
        </p:nvSpPr>
        <p:spPr bwMode="auto">
          <a:xfrm>
            <a:off x="395536" y="1059582"/>
            <a:ext cx="8568952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9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问题的答案就是</a:t>
            </a:r>
            <a:endParaRPr lang="en-US" altLang="zh-CN" sz="19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min { 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|  j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是安全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zh-CN" sz="19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95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len</a:t>
            </a:r>
            <a:r>
              <a:rPr lang="zh-CN" altLang="en-US" sz="19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是母串的长度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0" y="87313"/>
            <a:ext cx="8358188" cy="61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/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例题</a:t>
            </a:r>
            <a:r>
              <a:rPr lang="en-US" altLang="zh-CN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3: POJ 3691 DNA repair</a:t>
            </a:r>
            <a:endParaRPr lang="en-US" altLang="zh-CN" sz="2400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189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107504" y="710192"/>
            <a:ext cx="9036496" cy="4374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175" dirty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递推</a:t>
            </a:r>
            <a:r>
              <a:rPr lang="zh-CN" altLang="en-US" sz="2175" dirty="0" smtClean="0">
                <a:solidFill>
                  <a:srgbClr val="7030A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公式：</a:t>
            </a:r>
            <a:endParaRPr lang="en-US" altLang="zh-CN" sz="2175" dirty="0">
              <a:solidFill>
                <a:srgbClr val="7030A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 </a:t>
            </a:r>
            <a:r>
              <a:rPr lang="en-US" altLang="zh-CN" sz="19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9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 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可以推出：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9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[i+1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</a:t>
            </a:r>
            <a:r>
              <a:rPr lang="en-US" altLang="zh-CN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son(j)]  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min </a:t>
            </a:r>
            <a:r>
              <a:rPr lang="en-US" altLang="zh-CN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{ </a:t>
            </a:r>
            <a:r>
              <a:rPr lang="en-US" altLang="zh-CN" sz="19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[i+1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</a:t>
            </a:r>
            <a:r>
              <a:rPr lang="en-US" altLang="zh-CN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son(j)],  </a:t>
            </a:r>
            <a:r>
              <a:rPr lang="en-US" altLang="zh-CN" sz="19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9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 + </a:t>
            </a:r>
            <a:r>
              <a:rPr lang="en-US" altLang="zh-CN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(Char(</a:t>
            </a:r>
            <a:r>
              <a:rPr lang="en-US" altLang="zh-CN" sz="19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j,son</a:t>
            </a:r>
            <a:r>
              <a:rPr lang="en-US" altLang="zh-CN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(j)) 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!= </a:t>
            </a:r>
            <a:r>
              <a:rPr lang="en-US" altLang="zh-CN" sz="1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str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9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 ) </a:t>
            </a:r>
            <a:r>
              <a:rPr lang="en-US" altLang="zh-CN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Char(</a:t>
            </a:r>
            <a:r>
              <a:rPr lang="en-US" altLang="zh-CN" sz="19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j,son</a:t>
            </a:r>
            <a:r>
              <a:rPr lang="en-US" altLang="zh-CN" sz="19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(j) ) </a:t>
            </a:r>
            <a:r>
              <a:rPr lang="en-US" altLang="zh-CN" sz="1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!= </a:t>
            </a:r>
            <a:r>
              <a:rPr lang="en-US" altLang="zh-CN" sz="19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str</a:t>
            </a:r>
            <a:r>
              <a:rPr lang="en-US" altLang="zh-CN" sz="1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9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) 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表达式值为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zh-CN" sz="1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Char(</a:t>
            </a:r>
            <a:r>
              <a:rPr lang="en-US" altLang="zh-CN" sz="19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j,son</a:t>
            </a:r>
            <a:r>
              <a:rPr lang="en-US" altLang="zh-CN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(j))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表示从</a:t>
            </a:r>
            <a:r>
              <a:rPr lang="zh-CN" altLang="en-US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 </a:t>
            </a:r>
            <a:r>
              <a:rPr lang="en-US" altLang="zh-CN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 </a:t>
            </a:r>
            <a:r>
              <a:rPr lang="zh-CN" altLang="en-US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走到节点 </a:t>
            </a:r>
            <a:r>
              <a:rPr lang="en-US" altLang="zh-CN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son(j)</a:t>
            </a:r>
            <a:r>
              <a:rPr lang="zh-CN" altLang="en-US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经过的字母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zh-CN" sz="1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9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str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是母串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下标从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  <a:r>
              <a:rPr lang="zh-CN" altLang="en-US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算</a:t>
            </a:r>
            <a:endParaRPr lang="en-US" altLang="zh-CN" sz="1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“我为人人</a:t>
            </a:r>
            <a:r>
              <a:rPr lang="en-US" altLang="zh-CN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r>
              <a:rPr lang="zh-CN" altLang="en-US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方式的动规</a:t>
            </a:r>
            <a:endParaRPr lang="zh-CN" altLang="en-US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87313"/>
            <a:ext cx="8358188" cy="61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/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例题</a:t>
            </a:r>
            <a:r>
              <a:rPr lang="en-US" altLang="zh-CN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3: POJ 3691 DNA repair</a:t>
            </a:r>
            <a:endParaRPr lang="en-US" altLang="zh-CN" sz="2400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491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251520" y="915566"/>
            <a:ext cx="8424936" cy="2623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Char(</a:t>
            </a:r>
            <a:r>
              <a:rPr lang="en-US" altLang="zh-CN" sz="19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j,son</a:t>
            </a:r>
            <a:r>
              <a:rPr lang="en-US" altLang="zh-CN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(j) 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表示从 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 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 </a:t>
            </a:r>
            <a:r>
              <a:rPr lang="en-US" altLang="zh-CN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son(j) 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经过的字母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假设是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这里所说的“经过”，不仅指</a:t>
            </a:r>
            <a:r>
              <a:rPr lang="zh-CN" altLang="en-US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 </a:t>
            </a:r>
            <a:r>
              <a:rPr lang="en-US" altLang="zh-CN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 </a:t>
            </a:r>
            <a:r>
              <a:rPr lang="zh-CN" altLang="en-US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一条字母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边直接到达</a:t>
            </a:r>
            <a:r>
              <a:rPr lang="en-US" altLang="zh-CN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son(j),</a:t>
            </a:r>
            <a:r>
              <a:rPr lang="zh-CN" altLang="en-US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也可以是通过若干前缀指针后再通过一个字母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边到达</a:t>
            </a:r>
            <a:r>
              <a:rPr lang="en-US" altLang="zh-CN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son(j)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en-US" altLang="zh-CN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son(j)</a:t>
            </a:r>
            <a:r>
              <a:rPr lang="zh-CN" altLang="en-US" sz="1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并不只是 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 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的子节点。</a:t>
            </a:r>
            <a:endParaRPr lang="en-US" altLang="zh-CN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87313"/>
            <a:ext cx="8358188" cy="61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/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例题</a:t>
            </a:r>
            <a:r>
              <a:rPr lang="en-US" altLang="zh-CN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3: POJ 3691 DNA repair</a:t>
            </a:r>
            <a:endParaRPr lang="en-US" altLang="zh-CN" sz="2400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671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0" y="87313"/>
            <a:ext cx="8358188" cy="612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/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例题</a:t>
            </a:r>
            <a:r>
              <a:rPr lang="en-US" altLang="zh-CN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3: POJ 3691 DNA repair</a:t>
            </a:r>
            <a:endParaRPr lang="en-US" altLang="zh-CN" sz="2400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1907704" y="3735313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b="1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x</a:t>
            </a:r>
            <a:endParaRPr lang="en-US" altLang="zh-CN" sz="135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481237" y="3756744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b="1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x</a:t>
            </a:r>
            <a:endParaRPr lang="en-US" altLang="zh-CN" sz="135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11" name="Oval 8"/>
          <p:cNvSpPr>
            <a:spLocks noChangeArrowheads="1"/>
          </p:cNvSpPr>
          <p:nvPr/>
        </p:nvSpPr>
        <p:spPr bwMode="auto">
          <a:xfrm>
            <a:off x="4644008" y="1228018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b="1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x</a:t>
            </a:r>
            <a:endParaRPr lang="en-US" altLang="zh-CN" sz="135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2416193" y="1885243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b="1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x</a:t>
            </a:r>
            <a:endParaRPr lang="en-US" altLang="zh-CN" sz="135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13" name="Oval 10"/>
          <p:cNvSpPr>
            <a:spLocks noChangeArrowheads="1"/>
          </p:cNvSpPr>
          <p:nvPr/>
        </p:nvSpPr>
        <p:spPr bwMode="auto">
          <a:xfrm>
            <a:off x="1277719" y="2795953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b="1" dirty="0">
                <a:latin typeface="Courier New" panose="02070309020205020404" pitchFamily="49" charset="0"/>
                <a:ea typeface="微软雅黑" panose="020B0503020204020204" pitchFamily="34" charset="-122"/>
              </a:rPr>
              <a:t>j</a:t>
            </a:r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 flipH="1">
            <a:off x="683568" y="3130468"/>
            <a:ext cx="651301" cy="6262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1537200" y="3142283"/>
            <a:ext cx="442512" cy="61445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38" name="AutoShape 80"/>
          <p:cNvCxnSpPr>
            <a:cxnSpLocks noChangeShapeType="1"/>
            <a:stCxn id="12" idx="6"/>
            <a:endCxn id="11" idx="3"/>
          </p:cNvCxnSpPr>
          <p:nvPr/>
        </p:nvCxnSpPr>
        <p:spPr bwMode="auto">
          <a:xfrm flipV="1">
            <a:off x="2759093" y="1520701"/>
            <a:ext cx="1935132" cy="53599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AutoShape 81"/>
          <p:cNvCxnSpPr>
            <a:cxnSpLocks noChangeShapeType="1"/>
            <a:stCxn id="13" idx="1"/>
          </p:cNvCxnSpPr>
          <p:nvPr/>
        </p:nvCxnSpPr>
        <p:spPr bwMode="auto">
          <a:xfrm rot="5400000" flipH="1" flipV="1">
            <a:off x="1490571" y="1936759"/>
            <a:ext cx="746776" cy="1072047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Line 12"/>
          <p:cNvSpPr>
            <a:spLocks noChangeShapeType="1"/>
          </p:cNvSpPr>
          <p:nvPr/>
        </p:nvSpPr>
        <p:spPr bwMode="auto">
          <a:xfrm flipH="1">
            <a:off x="2394961" y="2249413"/>
            <a:ext cx="209896" cy="66436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54" name="Line 16"/>
          <p:cNvSpPr>
            <a:spLocks noChangeShapeType="1"/>
          </p:cNvSpPr>
          <p:nvPr/>
        </p:nvSpPr>
        <p:spPr bwMode="auto">
          <a:xfrm>
            <a:off x="2680711" y="2238698"/>
            <a:ext cx="747971" cy="60747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55" name="Oval 6"/>
          <p:cNvSpPr>
            <a:spLocks noChangeArrowheads="1"/>
          </p:cNvSpPr>
          <p:nvPr/>
        </p:nvSpPr>
        <p:spPr bwMode="auto">
          <a:xfrm>
            <a:off x="2182043" y="2905707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b="1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x</a:t>
            </a:r>
            <a:endParaRPr lang="en-US" altLang="zh-CN" sz="135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56" name="Oval 6"/>
          <p:cNvSpPr>
            <a:spLocks noChangeArrowheads="1"/>
          </p:cNvSpPr>
          <p:nvPr/>
        </p:nvSpPr>
        <p:spPr bwMode="auto">
          <a:xfrm>
            <a:off x="3352233" y="2820913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b="1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x</a:t>
            </a:r>
            <a:endParaRPr lang="en-US" altLang="zh-CN" sz="135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29434" y="3082252"/>
            <a:ext cx="259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A</a:t>
            </a:r>
            <a:endParaRPr lang="zh-CN" altLang="en-US" sz="1400" dirty="0"/>
          </a:p>
        </p:txBody>
      </p:sp>
      <p:sp>
        <p:nvSpPr>
          <p:cNvPr id="58" name="文本框 57"/>
          <p:cNvSpPr txBox="1"/>
          <p:nvPr/>
        </p:nvSpPr>
        <p:spPr>
          <a:xfrm>
            <a:off x="1718361" y="3037116"/>
            <a:ext cx="284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C</a:t>
            </a:r>
            <a:endParaRPr lang="zh-CN" altLang="en-US" sz="1400" dirty="0"/>
          </a:p>
        </p:txBody>
      </p:sp>
      <p:sp>
        <p:nvSpPr>
          <p:cNvPr id="59" name="文本框 58"/>
          <p:cNvSpPr txBox="1"/>
          <p:nvPr/>
        </p:nvSpPr>
        <p:spPr>
          <a:xfrm>
            <a:off x="2223373" y="2238698"/>
            <a:ext cx="201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A</a:t>
            </a:r>
            <a:endParaRPr lang="zh-CN" altLang="en-US" sz="1400" dirty="0"/>
          </a:p>
        </p:txBody>
      </p:sp>
      <p:sp>
        <p:nvSpPr>
          <p:cNvPr id="60" name="文本框 59"/>
          <p:cNvSpPr txBox="1"/>
          <p:nvPr/>
        </p:nvSpPr>
        <p:spPr>
          <a:xfrm>
            <a:off x="2969199" y="2184524"/>
            <a:ext cx="326222" cy="314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G</a:t>
            </a:r>
            <a:endParaRPr lang="zh-CN" altLang="en-US" sz="1400" dirty="0"/>
          </a:p>
        </p:txBody>
      </p:sp>
      <p:sp>
        <p:nvSpPr>
          <p:cNvPr id="62" name="Line 12"/>
          <p:cNvSpPr>
            <a:spLocks noChangeShapeType="1"/>
          </p:cNvSpPr>
          <p:nvPr/>
        </p:nvSpPr>
        <p:spPr bwMode="auto">
          <a:xfrm flipH="1">
            <a:off x="4594912" y="1613024"/>
            <a:ext cx="209896" cy="66436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63" name="Line 16"/>
          <p:cNvSpPr>
            <a:spLocks noChangeShapeType="1"/>
          </p:cNvSpPr>
          <p:nvPr/>
        </p:nvSpPr>
        <p:spPr bwMode="auto">
          <a:xfrm>
            <a:off x="4880662" y="1602309"/>
            <a:ext cx="747971" cy="60747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64" name="Oval 6"/>
          <p:cNvSpPr>
            <a:spLocks noChangeArrowheads="1"/>
          </p:cNvSpPr>
          <p:nvPr/>
        </p:nvSpPr>
        <p:spPr bwMode="auto">
          <a:xfrm>
            <a:off x="4381994" y="2269318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b="1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x</a:t>
            </a:r>
            <a:endParaRPr lang="en-US" altLang="zh-CN" sz="1350" b="1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65" name="Oval 6"/>
          <p:cNvSpPr>
            <a:spLocks noChangeArrowheads="1"/>
          </p:cNvSpPr>
          <p:nvPr/>
        </p:nvSpPr>
        <p:spPr bwMode="auto">
          <a:xfrm>
            <a:off x="5552184" y="2184524"/>
            <a:ext cx="342900" cy="3429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350" b="1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x</a:t>
            </a:r>
            <a:endParaRPr lang="en-US" altLang="zh-CN" sz="135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4423324" y="1602309"/>
            <a:ext cx="201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G</a:t>
            </a:r>
            <a:endParaRPr lang="zh-CN" altLang="en-US" sz="1400" dirty="0"/>
          </a:p>
        </p:txBody>
      </p:sp>
      <p:sp>
        <p:nvSpPr>
          <p:cNvPr id="67" name="文本框 66"/>
          <p:cNvSpPr txBox="1"/>
          <p:nvPr/>
        </p:nvSpPr>
        <p:spPr>
          <a:xfrm>
            <a:off x="5169150" y="1548135"/>
            <a:ext cx="326222" cy="314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T</a:t>
            </a:r>
            <a:endParaRPr lang="zh-CN" altLang="en-US" sz="1400" dirty="0"/>
          </a:p>
        </p:txBody>
      </p:sp>
      <p:sp>
        <p:nvSpPr>
          <p:cNvPr id="61" name="文本框 60"/>
          <p:cNvSpPr txBox="1"/>
          <p:nvPr/>
        </p:nvSpPr>
        <p:spPr>
          <a:xfrm>
            <a:off x="3717897" y="3827740"/>
            <a:ext cx="440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虚线表示前缀指针，红色节点都是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son(j)</a:t>
            </a:r>
          </a:p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前提是它们都安全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732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9220" name="文本框 2"/>
          <p:cNvSpPr txBox="1">
            <a:spLocks noChangeArrowheads="1"/>
          </p:cNvSpPr>
          <p:nvPr/>
        </p:nvSpPr>
        <p:spPr bwMode="auto">
          <a:xfrm>
            <a:off x="6732240" y="4641266"/>
            <a:ext cx="2262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latin typeface="微软雅黑" panose="020B0503020204020204" pitchFamily="34" charset="-122"/>
              </a:rPr>
              <a:t>美国科罗拉多大峡谷</a:t>
            </a:r>
            <a:endParaRPr lang="zh-CN" altLang="en-US" sz="1800" dirty="0">
              <a:latin typeface="微软雅黑" panose="020B0503020204020204" pitchFamily="34" charset="-122"/>
            </a:endParaRPr>
          </a:p>
        </p:txBody>
      </p:sp>
      <p:sp>
        <p:nvSpPr>
          <p:cNvPr id="9221" name="标题 1"/>
          <p:cNvSpPr txBox="1">
            <a:spLocks/>
          </p:cNvSpPr>
          <p:nvPr/>
        </p:nvSpPr>
        <p:spPr bwMode="auto">
          <a:xfrm>
            <a:off x="0" y="2643758"/>
            <a:ext cx="27368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例题</a:t>
            </a:r>
            <a:r>
              <a:rPr lang="en-US" altLang="zh-CN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4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Censored!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072" y="475567"/>
            <a:ext cx="6208928" cy="411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3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87313"/>
            <a:ext cx="8358188" cy="795337"/>
          </a:xfrm>
        </p:spPr>
        <p:txBody>
          <a:bodyPr/>
          <a:lstStyle/>
          <a:p>
            <a:pPr algn="l"/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例题</a:t>
            </a:r>
            <a:r>
              <a:rPr lang="en-US" altLang="zh-CN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4: POJ1625 </a:t>
            </a:r>
            <a:r>
              <a:rPr lang="en-US" altLang="zh-CN" sz="2400" dirty="0">
                <a:solidFill>
                  <a:schemeClr val="tx2"/>
                </a:solidFill>
                <a:latin typeface="微软雅黑" panose="020B0503020204020204" pitchFamily="34" charset="-122"/>
              </a:rPr>
              <a:t>Censored!</a:t>
            </a:r>
          </a:p>
        </p:txBody>
      </p:sp>
      <p:sp>
        <p:nvSpPr>
          <p:cNvPr id="74755" name="Text Box 3"/>
          <p:cNvSpPr txBox="1">
            <a:spLocks noChangeArrowheads="1"/>
          </p:cNvSpPr>
          <p:nvPr/>
        </p:nvSpPr>
        <p:spPr bwMode="auto">
          <a:xfrm>
            <a:off x="323528" y="882650"/>
            <a:ext cx="6229350" cy="383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给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出一个字符集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个模式串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长度小于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，问由这个字符集中字符组成的长度为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的且不包含任意一个模式串的字符串有多少个？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字符集大小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,N&lt;=50, P &lt;= 10)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样例输入：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2 3 1  </a:t>
            </a:r>
            <a:r>
              <a:rPr lang="en-US" altLang="zh-CN" sz="1800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//N=3  P=1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  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800" dirty="0" smtClean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</a:t>
            </a:r>
            <a:r>
              <a:rPr lang="zh-CN" altLang="en-US" sz="1800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字符集为</a:t>
            </a:r>
            <a:r>
              <a:rPr lang="en-US" altLang="zh-CN" sz="1800" dirty="0">
                <a:solidFill>
                  <a:srgbClr val="00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bb  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样例输出：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4932040" y="1995686"/>
            <a:ext cx="21717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样例解释：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aaa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aab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aba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baa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 err="1">
                <a:latin typeface="Courier New" panose="02070309020205020404" pitchFamily="49" charset="0"/>
                <a:ea typeface="微软雅黑" panose="020B0503020204020204" pitchFamily="34" charset="-122"/>
              </a:rPr>
              <a:t>bab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以上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5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个</a:t>
            </a:r>
          </a:p>
        </p:txBody>
      </p:sp>
    </p:spTree>
    <p:extLst>
      <p:ext uri="{BB962C8B-B14F-4D97-AF65-F5344CB8AC3E}">
        <p14:creationId xmlns:p14="http://schemas.microsoft.com/office/powerpoint/2010/main" val="171586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51520" y="882650"/>
            <a:ext cx="8784976" cy="4726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表示长度为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且能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走完</a:t>
            </a:r>
            <a:r>
              <a:rPr lang="zh-CN" altLang="en-US" sz="1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后到达节点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的字符串个数（节点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是安全节点）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初始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[0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][1] = 1,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 = 0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对每个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一步可以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到达的安全节点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son(j) ,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都应执行：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[i+1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son(j) ]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+= 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][j] 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因为从根走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步到达节点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种走法，那么走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i+1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步到达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son(j)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走法就要加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 j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以外节点也可能通过一步走到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son(j))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16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整个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</a:rPr>
              <a:t>问题最终的答案就是：</a:t>
            </a:r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∑ { </a:t>
            </a:r>
            <a:r>
              <a:rPr lang="en-US" altLang="zh-CN" sz="1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[N][j]  |  j 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是安全节点 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 eaLnBrk="1" hangingPunct="1">
              <a:spcBef>
                <a:spcPct val="50000"/>
              </a:spcBef>
              <a:buClrTx/>
              <a:buSzTx/>
              <a:buNone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此题需要高精度</a:t>
            </a:r>
            <a:r>
              <a:rPr lang="zh-CN" altLang="en-US" sz="18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计算。类似题： </a:t>
            </a:r>
            <a:r>
              <a:rPr lang="zh-CN" altLang="en-US" sz="1600" dirty="0"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latin typeface="Courier New" panose="02070309020205020404" pitchFamily="49" charset="0"/>
                <a:ea typeface="微软雅黑" panose="020B0503020204020204" pitchFamily="34" charset="-122"/>
                <a:hlinkClick r:id="rId2"/>
              </a:rPr>
              <a:t>POJ2778 DNA Sequence</a:t>
            </a:r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US" altLang="zh-CN" sz="16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0" y="87313"/>
            <a:ext cx="8358188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黑体" pitchFamily="2" charset="-122"/>
              </a:defRPr>
            </a:lvl9pPr>
          </a:lstStyle>
          <a:p>
            <a:pPr algn="l"/>
            <a:r>
              <a:rPr lang="zh-CN" altLang="en-US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例题</a:t>
            </a:r>
            <a:r>
              <a:rPr lang="en-US" altLang="zh-CN" sz="2400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4: POJ1625 Censored!</a:t>
            </a:r>
            <a:endParaRPr lang="en-US" altLang="zh-CN" sz="2400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601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9220" name="文本框 2"/>
          <p:cNvSpPr txBox="1">
            <a:spLocks noChangeArrowheads="1"/>
          </p:cNvSpPr>
          <p:nvPr/>
        </p:nvSpPr>
        <p:spPr bwMode="auto">
          <a:xfrm>
            <a:off x="7812360" y="4587974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latin typeface="微软雅黑" panose="020B0503020204020204" pitchFamily="34" charset="-122"/>
              </a:rPr>
              <a:t>法国勃朗峰</a:t>
            </a:r>
            <a:endParaRPr lang="zh-CN" altLang="en-US" sz="1800" dirty="0">
              <a:latin typeface="微软雅黑" panose="020B0503020204020204" pitchFamily="34" charset="-122"/>
            </a:endParaRPr>
          </a:p>
        </p:txBody>
      </p:sp>
      <p:sp>
        <p:nvSpPr>
          <p:cNvPr id="9221" name="标题 1"/>
          <p:cNvSpPr txBox="1">
            <a:spLocks/>
          </p:cNvSpPr>
          <p:nvPr/>
        </p:nvSpPr>
        <p:spPr bwMode="auto">
          <a:xfrm>
            <a:off x="107950" y="2303463"/>
            <a:ext cx="27368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 smtClean="0">
                <a:solidFill>
                  <a:schemeClr val="tx2"/>
                </a:solidFill>
                <a:latin typeface="Courier New" panose="02070309020205020404" pitchFamily="49" charset="0"/>
              </a:rPr>
              <a:t>KMP</a:t>
            </a:r>
            <a:r>
              <a:rPr lang="zh-CN" altLang="en-US" sz="2400" dirty="0" smtClean="0">
                <a:solidFill>
                  <a:schemeClr val="tx2"/>
                </a:solidFill>
                <a:latin typeface="Courier New" panose="02070309020205020404" pitchFamily="49" charset="0"/>
              </a:rPr>
              <a:t>算法回顾</a:t>
            </a:r>
            <a:endParaRPr lang="zh-CN" altLang="en-US" sz="2400" dirty="0">
              <a:solidFill>
                <a:schemeClr val="tx2"/>
              </a:solidFill>
              <a:latin typeface="Courier New" panose="02070309020205020404" pitchFamily="49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87" y="472541"/>
            <a:ext cx="6213496" cy="411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7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3200" dirty="0">
                <a:ea typeface="微软雅黑" panose="020B0503020204020204" pitchFamily="34" charset="-122"/>
              </a:rPr>
              <a:t>KMP</a:t>
            </a:r>
            <a:r>
              <a:rPr lang="zh-CN" altLang="en-US" sz="3200" dirty="0">
                <a:ea typeface="微软雅黑" panose="020B0503020204020204" pitchFamily="34" charset="-122"/>
              </a:rPr>
              <a:t>算法</a:t>
            </a:r>
            <a:endParaRPr lang="en-US" altLang="zh-CN" sz="3200" dirty="0">
              <a:ea typeface="微软雅黑" panose="020B0503020204020204" pitchFamily="34" charset="-122"/>
            </a:endParaRP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1485900" y="971550"/>
            <a:ext cx="6286500" cy="1431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KMP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算法是如何避免母串指针回溯的？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5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23556" name="矩形 4"/>
          <p:cNvSpPr>
            <a:spLocks noChangeArrowheads="1"/>
          </p:cNvSpPr>
          <p:nvPr/>
        </p:nvSpPr>
        <p:spPr bwMode="auto">
          <a:xfrm>
            <a:off x="1485900" y="2514600"/>
            <a:ext cx="546236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母串：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aabcdaa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k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g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……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子串：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  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aabcdaa</a:t>
            </a:r>
            <a:r>
              <a:rPr lang="en-US" altLang="zh-CN" sz="2400" dirty="0" err="1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f</a:t>
            </a:r>
            <a:endParaRPr lang="en-US" altLang="zh-CN" sz="2400" dirty="0">
              <a:solidFill>
                <a:srgbClr val="FF0000"/>
              </a:solidFill>
              <a:latin typeface="+mj-lt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rot="5400000">
            <a:off x="3679626" y="2371130"/>
            <a:ext cx="39886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27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467544" y="652850"/>
            <a:ext cx="735809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1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200" dirty="0" smtClean="0">
                <a:latin typeface="Courier New" panose="02070309020205020404" pitchFamily="49" charset="0"/>
                <a:ea typeface="微软雅黑" panose="020B0503020204020204" pitchFamily="34" charset="-122"/>
              </a:rPr>
              <a:t>暴力算法母串指针需要回溯。假设</a:t>
            </a:r>
            <a:r>
              <a:rPr lang="zh-CN" altLang="en-US" sz="2200" dirty="0">
                <a:latin typeface="Courier New" panose="02070309020205020404" pitchFamily="49" charset="0"/>
                <a:ea typeface="微软雅黑" panose="020B0503020204020204" pitchFamily="34" charset="-122"/>
              </a:rPr>
              <a:t>前</a:t>
            </a:r>
            <a:r>
              <a:rPr lang="en-US" altLang="zh-CN" sz="2200" dirty="0">
                <a:latin typeface="Courier New" panose="02070309020205020404" pitchFamily="49" charset="0"/>
                <a:ea typeface="微软雅黑" panose="020B0503020204020204" pitchFamily="34" charset="-122"/>
              </a:rPr>
              <a:t>n-1</a:t>
            </a:r>
            <a:r>
              <a:rPr lang="zh-CN" altLang="en-US" sz="2200" dirty="0">
                <a:latin typeface="Courier New" panose="02070309020205020404" pitchFamily="49" charset="0"/>
                <a:ea typeface="微软雅黑" panose="020B0503020204020204" pitchFamily="34" charset="-122"/>
              </a:rPr>
              <a:t>个字符匹配，第</a:t>
            </a:r>
            <a:r>
              <a:rPr lang="en-US" altLang="zh-CN" sz="2200" dirty="0">
                <a:latin typeface="Courier New" panose="02070309020205020404" pitchFamily="49" charset="0"/>
                <a:ea typeface="微软雅黑" panose="020B0503020204020204" pitchFamily="34" charset="-122"/>
              </a:rPr>
              <a:t>n</a:t>
            </a:r>
            <a:r>
              <a:rPr lang="zh-CN" altLang="en-US" sz="2200" dirty="0">
                <a:latin typeface="Courier New" panose="02070309020205020404" pitchFamily="49" charset="0"/>
                <a:ea typeface="微软雅黑" panose="020B0503020204020204" pitchFamily="34" charset="-122"/>
              </a:rPr>
              <a:t>个失配：</a:t>
            </a:r>
            <a:endParaRPr lang="en-US" altLang="zh-CN" sz="22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5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24580" name="矩形 4"/>
          <p:cNvSpPr>
            <a:spLocks noChangeArrowheads="1"/>
          </p:cNvSpPr>
          <p:nvPr/>
        </p:nvSpPr>
        <p:spPr bwMode="auto">
          <a:xfrm>
            <a:off x="1428750" y="1771650"/>
            <a:ext cx="58864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母串：  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latin typeface="+mj-lt"/>
                <a:ea typeface="微软雅黑" panose="020B0503020204020204" pitchFamily="34" charset="-122"/>
              </a:rPr>
              <a:t>1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latin typeface="+mj-lt"/>
                <a:ea typeface="微软雅黑" panose="020B0503020204020204" pitchFamily="34" charset="-122"/>
              </a:rPr>
              <a:t>2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latin typeface="+mj-lt"/>
                <a:ea typeface="微软雅黑" panose="020B0503020204020204" pitchFamily="34" charset="-122"/>
              </a:rPr>
              <a:t>3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….a</a:t>
            </a:r>
            <a:r>
              <a:rPr lang="en-US" altLang="zh-CN" sz="2400" baseline="-25000" dirty="0">
                <a:latin typeface="+mj-lt"/>
                <a:ea typeface="微软雅黑" panose="020B0503020204020204" pitchFamily="34" charset="-122"/>
              </a:rPr>
              <a:t>n-1</a:t>
            </a:r>
            <a:r>
              <a:rPr lang="en-US" altLang="zh-CN" sz="2400" dirty="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n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子串：  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b</a:t>
            </a:r>
            <a:r>
              <a:rPr lang="en-US" altLang="zh-CN" sz="2400" baseline="-25000" dirty="0">
                <a:latin typeface="+mj-lt"/>
                <a:ea typeface="微软雅黑" panose="020B0503020204020204" pitchFamily="34" charset="-122"/>
              </a:rPr>
              <a:t>1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b</a:t>
            </a:r>
            <a:r>
              <a:rPr lang="en-US" altLang="zh-CN" sz="2400" baseline="-25000" dirty="0">
                <a:latin typeface="+mj-lt"/>
                <a:ea typeface="微软雅黑" panose="020B0503020204020204" pitchFamily="34" charset="-122"/>
              </a:rPr>
              <a:t>2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b</a:t>
            </a:r>
            <a:r>
              <a:rPr lang="en-US" altLang="zh-CN" sz="2400" baseline="-25000" dirty="0">
                <a:latin typeface="+mj-lt"/>
                <a:ea typeface="微软雅黑" panose="020B0503020204020204" pitchFamily="34" charset="-122"/>
              </a:rPr>
              <a:t>3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….</a:t>
            </a:r>
            <a:r>
              <a:rPr lang="en-US" altLang="zh-CN" sz="2400" baseline="-25000" dirty="0">
                <a:latin typeface="+mj-lt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b</a:t>
            </a:r>
            <a:r>
              <a:rPr lang="en-US" altLang="zh-CN" sz="2400" baseline="-25000" dirty="0">
                <a:latin typeface="+mj-lt"/>
                <a:ea typeface="微软雅黑" panose="020B0503020204020204" pitchFamily="34" charset="-122"/>
              </a:rPr>
              <a:t>n-1</a:t>
            </a:r>
            <a:r>
              <a:rPr lang="en-US" altLang="zh-CN" sz="2400" dirty="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b</a:t>
            </a:r>
            <a:r>
              <a:rPr lang="en-US" altLang="zh-CN" sz="2400" baseline="-25000" dirty="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n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	</a:t>
            </a:r>
            <a:endParaRPr lang="en-US" altLang="zh-CN" sz="2400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rot="5400000">
            <a:off x="4372570" y="1572220"/>
            <a:ext cx="39886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2" name="Text Box 3"/>
          <p:cNvSpPr txBox="1">
            <a:spLocks noChangeArrowheads="1"/>
          </p:cNvSpPr>
          <p:nvPr/>
        </p:nvSpPr>
        <p:spPr bwMode="auto">
          <a:xfrm>
            <a:off x="1314450" y="2400300"/>
            <a:ext cx="62865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1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母串指针如果不回溯，直接用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1800" baseline="-25000" dirty="0">
                <a:latin typeface="Courier New" panose="02070309020205020404" pitchFamily="49" charset="0"/>
                <a:ea typeface="微软雅黑" panose="020B0503020204020204" pitchFamily="34" charset="-122"/>
              </a:rPr>
              <a:t>n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和</a:t>
            </a:r>
            <a:r>
              <a:rPr lang="en-US" altLang="zh-CN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b</a:t>
            </a:r>
            <a:r>
              <a:rPr lang="en-US" altLang="zh-CN" sz="1800" baseline="-25000" dirty="0">
                <a:latin typeface="Courier New" panose="02070309020205020404" pitchFamily="49" charset="0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latin typeface="Courier New" panose="02070309020205020404" pitchFamily="49" charset="0"/>
                <a:ea typeface="微软雅黑" panose="020B0503020204020204" pitchFamily="34" charset="-122"/>
              </a:rPr>
              <a:t>比，可能就会忽略下面的情况：</a:t>
            </a:r>
            <a:endParaRPr lang="en-US" altLang="zh-CN" sz="18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5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24583" name="矩形 4"/>
          <p:cNvSpPr>
            <a:spLocks noChangeArrowheads="1"/>
          </p:cNvSpPr>
          <p:nvPr/>
        </p:nvSpPr>
        <p:spPr bwMode="auto">
          <a:xfrm>
            <a:off x="1371600" y="3486150"/>
            <a:ext cx="58864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ß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Þ"/>
              <a:defRPr sz="28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"/>
              <a:defRPr sz="24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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50000"/>
              <a:buFont typeface="Wingdings 2" panose="05020102010507070707" pitchFamily="18" charset="2"/>
              <a:buChar char=""/>
              <a:defRPr sz="20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母串：  </a:t>
            </a:r>
            <a:r>
              <a:rPr lang="en-US" altLang="zh-CN" sz="2400" dirty="0" smtClean="0"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 smtClean="0">
                <a:latin typeface="+mj-lt"/>
                <a:ea typeface="微软雅黑" panose="020B0503020204020204" pitchFamily="34" charset="-122"/>
              </a:rPr>
              <a:t>1</a:t>
            </a:r>
            <a:r>
              <a:rPr lang="en-US" altLang="zh-CN" sz="2400" dirty="0" smtClean="0"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 smtClean="0">
                <a:latin typeface="+mj-lt"/>
                <a:ea typeface="微软雅黑" panose="020B0503020204020204" pitchFamily="34" charset="-122"/>
              </a:rPr>
              <a:t>2</a:t>
            </a:r>
            <a:r>
              <a:rPr lang="en-US" altLang="zh-CN" sz="2400" dirty="0" smtClean="0"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 smtClean="0">
                <a:latin typeface="+mj-lt"/>
                <a:ea typeface="微软雅黑" panose="020B0503020204020204" pitchFamily="34" charset="-122"/>
              </a:rPr>
              <a:t>3</a:t>
            </a:r>
            <a:r>
              <a:rPr lang="en-US" altLang="zh-CN" sz="2400" dirty="0" smtClean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 smtClean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4</a:t>
            </a:r>
            <a:r>
              <a:rPr lang="en-US" altLang="zh-CN" sz="2400" dirty="0" smtClean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 smtClean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5</a:t>
            </a:r>
            <a:r>
              <a:rPr lang="en-US" altLang="zh-CN" sz="2400" dirty="0" smtClean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…a</a:t>
            </a:r>
            <a:r>
              <a:rPr lang="en-US" altLang="zh-CN" sz="2400" baseline="-25000" dirty="0" smtClean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n-1</a:t>
            </a:r>
            <a:r>
              <a:rPr lang="en-US" altLang="zh-CN" sz="2400" dirty="0" smtClean="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 smtClean="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n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子串： </a:t>
            </a:r>
            <a:r>
              <a:rPr lang="zh-CN" altLang="en-US" sz="2400" dirty="0">
                <a:latin typeface="+mj-lt"/>
                <a:ea typeface="微软雅黑" panose="020B0503020204020204" pitchFamily="34" charset="-122"/>
              </a:rPr>
              <a:t>           </a:t>
            </a:r>
            <a:r>
              <a:rPr lang="en-US" altLang="zh-CN" sz="2400" dirty="0" smtClean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b</a:t>
            </a:r>
            <a:r>
              <a:rPr lang="en-US" altLang="zh-CN" sz="2400" baseline="-25000" dirty="0" smtClean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1</a:t>
            </a:r>
            <a:r>
              <a:rPr lang="en-US" altLang="zh-CN" sz="2400" dirty="0" smtClean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b</a:t>
            </a:r>
            <a:r>
              <a:rPr lang="en-US" altLang="zh-CN" sz="2400" baseline="-25000" dirty="0" smtClean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2 </a:t>
            </a:r>
            <a:r>
              <a:rPr lang="en-US" altLang="zh-CN" sz="24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…b</a:t>
            </a:r>
            <a:r>
              <a:rPr lang="en-US" altLang="zh-CN" sz="2400" baseline="-250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i-1 </a:t>
            </a:r>
            <a:r>
              <a:rPr lang="en-US" altLang="zh-CN" sz="2400" dirty="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b</a:t>
            </a:r>
            <a:r>
              <a:rPr lang="en-US" altLang="zh-CN" sz="2400" baseline="-25000" dirty="0">
                <a:solidFill>
                  <a:srgbClr val="FF0000"/>
                </a:solidFill>
                <a:latin typeface="+mj-lt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….</a:t>
            </a:r>
            <a:r>
              <a:rPr lang="en-US" altLang="zh-CN" sz="2400" dirty="0" err="1">
                <a:latin typeface="+mj-lt"/>
                <a:ea typeface="微软雅黑" panose="020B0503020204020204" pitchFamily="34" charset="-122"/>
              </a:rPr>
              <a:t>b</a:t>
            </a:r>
            <a:r>
              <a:rPr lang="en-US" altLang="zh-CN" sz="2400" baseline="-25000" dirty="0" err="1">
                <a:latin typeface="+mj-lt"/>
                <a:ea typeface="微软雅黑" panose="020B0503020204020204" pitchFamily="34" charset="-122"/>
              </a:rPr>
              <a:t>n</a:t>
            </a:r>
            <a:r>
              <a:rPr lang="en-US" altLang="zh-CN" sz="2400" dirty="0">
                <a:latin typeface="+mj-lt"/>
                <a:ea typeface="微软雅黑" panose="020B0503020204020204" pitchFamily="34" charset="-122"/>
              </a:rPr>
              <a:t>…..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4</a:t>
            </a:r>
            <a:r>
              <a:rPr lang="en-US" altLang="zh-CN" sz="24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5</a:t>
            </a:r>
            <a:r>
              <a:rPr lang="en-US" altLang="zh-CN" sz="24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….a</a:t>
            </a:r>
            <a:r>
              <a:rPr lang="en-US" altLang="zh-CN" sz="2400" baseline="-250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n-1</a:t>
            </a:r>
            <a:r>
              <a:rPr lang="en-US" altLang="zh-CN" sz="24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n 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 b</a:t>
            </a:r>
            <a:r>
              <a:rPr lang="en-US" altLang="zh-CN" sz="2400" baseline="-250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1</a:t>
            </a:r>
            <a:r>
              <a:rPr lang="en-US" altLang="zh-CN" sz="24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b</a:t>
            </a:r>
            <a:r>
              <a:rPr lang="en-US" altLang="zh-CN" sz="2400" baseline="-250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2 </a:t>
            </a:r>
            <a:r>
              <a:rPr lang="en-US" altLang="zh-CN" sz="24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…b</a:t>
            </a:r>
            <a:r>
              <a:rPr lang="en-US" altLang="zh-CN" sz="2400" baseline="-250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i-1 </a:t>
            </a:r>
            <a:r>
              <a:rPr lang="en-US" altLang="zh-CN" sz="24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b</a:t>
            </a:r>
            <a:r>
              <a:rPr lang="en-US" altLang="zh-CN" sz="2400" baseline="-25000" dirty="0">
                <a:solidFill>
                  <a:srgbClr val="00B050"/>
                </a:solidFill>
                <a:latin typeface="+mj-lt"/>
                <a:ea typeface="微软雅黑" panose="020B0503020204020204" pitchFamily="34" charset="-122"/>
              </a:rPr>
              <a:t>i</a:t>
            </a:r>
            <a:r>
              <a:rPr lang="zh-CN" altLang="en-US" sz="2400" dirty="0">
                <a:latin typeface="Courier New" panose="02070309020205020404" pitchFamily="49" charset="0"/>
                <a:ea typeface="微软雅黑" panose="020B0503020204020204" pitchFamily="34" charset="-122"/>
              </a:rPr>
              <a:t>匹配上</a:t>
            </a:r>
            <a:endParaRPr lang="en-US" altLang="zh-CN" sz="2400" dirty="0">
              <a:latin typeface="Courier New" panose="02070309020205020404" pitchFamily="49" charset="0"/>
              <a:ea typeface="微软雅黑" panose="020B0503020204020204" pitchFamily="34" charset="-122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58" y="87357"/>
            <a:ext cx="8358246" cy="795354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200" dirty="0">
                <a:ea typeface="微软雅黑" panose="020B0503020204020204" pitchFamily="34" charset="-122"/>
              </a:rPr>
              <a:t>KMP</a:t>
            </a:r>
            <a:r>
              <a:rPr lang="zh-CN" altLang="en-US" sz="3200" dirty="0">
                <a:ea typeface="微软雅黑" panose="020B0503020204020204" pitchFamily="34" charset="-122"/>
              </a:rPr>
              <a:t>算法</a:t>
            </a:r>
            <a:endParaRPr lang="en-US" altLang="zh-CN" sz="32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197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经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22671</TotalTime>
  <Words>4379</Words>
  <Application>Microsoft Office PowerPoint</Application>
  <PresentationFormat>全屏显示(16:9)</PresentationFormat>
  <Paragraphs>790</Paragraphs>
  <Slides>69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9" baseType="lpstr">
      <vt:lpstr>黑体</vt:lpstr>
      <vt:lpstr>宋体</vt:lpstr>
      <vt:lpstr>微软雅黑</vt:lpstr>
      <vt:lpstr>Arial</vt:lpstr>
      <vt:lpstr>Calibri</vt:lpstr>
      <vt:lpstr>Courier New</vt:lpstr>
      <vt:lpstr>Times New Roman</vt:lpstr>
      <vt:lpstr>Wingdings</vt:lpstr>
      <vt:lpstr>Wingdings 2</vt:lpstr>
      <vt:lpstr>Office 主题</vt:lpstr>
      <vt:lpstr>数据结构和算法实习</vt:lpstr>
      <vt:lpstr>Trie图</vt:lpstr>
      <vt:lpstr>PowerPoint 演示文稿</vt:lpstr>
      <vt:lpstr>PowerPoint 演示文稿</vt:lpstr>
      <vt:lpstr>多模式串的字符串匹配问题</vt:lpstr>
      <vt:lpstr>多模式串的字符串匹配问题</vt:lpstr>
      <vt:lpstr>PowerPoint 演示文稿</vt:lpstr>
      <vt:lpstr>KMP算法</vt:lpstr>
      <vt:lpstr>KMP算法</vt:lpstr>
      <vt:lpstr>KMP算法</vt:lpstr>
      <vt:lpstr>KMP算法</vt:lpstr>
      <vt:lpstr>KMP算法</vt:lpstr>
      <vt:lpstr>KMP算法</vt:lpstr>
      <vt:lpstr>KMP算法</vt:lpstr>
      <vt:lpstr>KMP算法</vt:lpstr>
      <vt:lpstr>KMP算法</vt:lpstr>
      <vt:lpstr>PowerPoint 演示文稿</vt:lpstr>
      <vt:lpstr>多模式串匹配 </vt:lpstr>
      <vt:lpstr>多模式串匹配 </vt:lpstr>
      <vt:lpstr>PowerPoint 演示文稿</vt:lpstr>
      <vt:lpstr>多模式串匹配 </vt:lpstr>
      <vt:lpstr>多模式串匹配 </vt:lpstr>
      <vt:lpstr>PowerPoint 演示文稿</vt:lpstr>
      <vt:lpstr>Trie树(字典树，单词前缀树)</vt:lpstr>
      <vt:lpstr>Trie树(字典树，单词前缀树)</vt:lpstr>
      <vt:lpstr>PowerPoint 演示文稿</vt:lpstr>
      <vt:lpstr>Trie图</vt:lpstr>
      <vt:lpstr>Trie图</vt:lpstr>
      <vt:lpstr>Trie图</vt:lpstr>
      <vt:lpstr>Trie图</vt:lpstr>
      <vt:lpstr>Trie图</vt:lpstr>
      <vt:lpstr>Trie图</vt:lpstr>
      <vt:lpstr>Trie图</vt:lpstr>
      <vt:lpstr>Trie图</vt:lpstr>
      <vt:lpstr>Trie图</vt:lpstr>
      <vt:lpstr>前缀指针</vt:lpstr>
      <vt:lpstr> 在Trie树上添加前缀指针</vt:lpstr>
      <vt:lpstr>  在Trie树上添加前缀指针</vt:lpstr>
      <vt:lpstr>PowerPoint 演示文稿</vt:lpstr>
      <vt:lpstr>PowerPoint 演示文稿</vt:lpstr>
      <vt:lpstr>PowerPoint 演示文稿</vt:lpstr>
      <vt:lpstr> 在Trie图上遍历母串</vt:lpstr>
      <vt:lpstr>PowerPoint 演示文稿</vt:lpstr>
      <vt:lpstr>PowerPoint 演示文稿</vt:lpstr>
      <vt:lpstr>PowerPoint 演示文稿</vt:lpstr>
      <vt:lpstr> 多模式串字符串匹配模板题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例题3: POJ 3691 DNA repair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例题4: POJ1625 Censored!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guowei</dc:creator>
  <cp:lastModifiedBy>Wei Guo</cp:lastModifiedBy>
  <cp:revision>434</cp:revision>
  <dcterms:modified xsi:type="dcterms:W3CDTF">2020-10-26T04:13:12Z</dcterms:modified>
</cp:coreProperties>
</file>